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60"/>
  </p:notesMasterIdLst>
  <p:sldIdLst>
    <p:sldId id="310" r:id="rId3"/>
    <p:sldId id="312" r:id="rId4"/>
    <p:sldId id="313" r:id="rId5"/>
    <p:sldId id="314" r:id="rId6"/>
    <p:sldId id="256" r:id="rId7"/>
    <p:sldId id="438" r:id="rId8"/>
    <p:sldId id="258" r:id="rId9"/>
    <p:sldId id="507" r:id="rId10"/>
    <p:sldId id="303" r:id="rId11"/>
    <p:sldId id="304" r:id="rId12"/>
    <p:sldId id="305" r:id="rId13"/>
    <p:sldId id="260" r:id="rId14"/>
    <p:sldId id="302" r:id="rId15"/>
    <p:sldId id="262" r:id="rId16"/>
    <p:sldId id="263" r:id="rId17"/>
    <p:sldId id="264" r:id="rId18"/>
    <p:sldId id="265" r:id="rId19"/>
    <p:sldId id="266" r:id="rId20"/>
    <p:sldId id="306" r:id="rId21"/>
    <p:sldId id="307" r:id="rId22"/>
    <p:sldId id="308" r:id="rId23"/>
    <p:sldId id="309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301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300" r:id="rId53"/>
    <p:sldId id="294" r:id="rId54"/>
    <p:sldId id="295" r:id="rId55"/>
    <p:sldId id="296" r:id="rId56"/>
    <p:sldId id="297" r:id="rId57"/>
    <p:sldId id="298" r:id="rId58"/>
    <p:sldId id="299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82303"/>
  </p:normalViewPr>
  <p:slideViewPr>
    <p:cSldViewPr snapToGrid="0" snapToObjects="1">
      <p:cViewPr varScale="1">
        <p:scale>
          <a:sx n="90" d="100"/>
          <a:sy n="90" d="100"/>
        </p:scale>
        <p:origin x="4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6EA2EE-4AF2-40F9-BEDF-45F4D583EEA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C97D03E-9D00-4877-B42E-9BD46DD662C9}">
      <dgm:prSet/>
      <dgm:spPr/>
      <dgm:t>
        <a:bodyPr/>
        <a:lstStyle/>
        <a:p>
          <a:r>
            <a:rPr lang="en-GB" i="1" baseline="0" dirty="0"/>
            <a:t>Collectively</a:t>
          </a:r>
          <a:r>
            <a:rPr lang="en-GB" baseline="0" dirty="0"/>
            <a:t> - written requirements provide a </a:t>
          </a:r>
          <a:r>
            <a:rPr lang="en-GB" b="1" baseline="0" dirty="0"/>
            <a:t>COMPLETE</a:t>
          </a:r>
          <a:r>
            <a:rPr lang="en-GB" baseline="0" dirty="0"/>
            <a:t> description of the system.</a:t>
          </a:r>
          <a:endParaRPr lang="en-US" dirty="0"/>
        </a:p>
      </dgm:t>
    </dgm:pt>
    <dgm:pt modelId="{926E89DF-CD6F-43EB-8DC5-D50C441AAAEA}" type="parTrans" cxnId="{9EB36D3C-1C09-4EAD-84BB-B5C03CDC3EDB}">
      <dgm:prSet/>
      <dgm:spPr/>
      <dgm:t>
        <a:bodyPr/>
        <a:lstStyle/>
        <a:p>
          <a:endParaRPr lang="en-US"/>
        </a:p>
      </dgm:t>
    </dgm:pt>
    <dgm:pt modelId="{7C312E05-C92D-4017-A240-8B6620C19D13}" type="sibTrans" cxnId="{9EB36D3C-1C09-4EAD-84BB-B5C03CDC3EDB}">
      <dgm:prSet/>
      <dgm:spPr/>
      <dgm:t>
        <a:bodyPr/>
        <a:lstStyle/>
        <a:p>
          <a:endParaRPr lang="en-US"/>
        </a:p>
      </dgm:t>
    </dgm:pt>
    <dgm:pt modelId="{D32DCE4D-740D-467B-8CF9-A09ACE6E3029}">
      <dgm:prSet/>
      <dgm:spPr/>
      <dgm:t>
        <a:bodyPr/>
        <a:lstStyle/>
        <a:p>
          <a:r>
            <a:rPr lang="en-GB" i="1" baseline="0" dirty="0"/>
            <a:t>Individually</a:t>
          </a:r>
          <a:r>
            <a:rPr lang="en-GB" baseline="0" dirty="0"/>
            <a:t> - a requirement provides very specific details about a small aspect of the system</a:t>
          </a:r>
          <a:endParaRPr lang="en-US" dirty="0"/>
        </a:p>
      </dgm:t>
    </dgm:pt>
    <dgm:pt modelId="{1E4F2FA2-BFCA-4478-B65B-3BE8B8CE88E2}" type="parTrans" cxnId="{2734FFCD-3433-47BB-A853-138DB36DE468}">
      <dgm:prSet/>
      <dgm:spPr/>
      <dgm:t>
        <a:bodyPr/>
        <a:lstStyle/>
        <a:p>
          <a:endParaRPr lang="en-US"/>
        </a:p>
      </dgm:t>
    </dgm:pt>
    <dgm:pt modelId="{367DC3E6-BDEB-4271-9C07-337CBD0AD6E5}" type="sibTrans" cxnId="{2734FFCD-3433-47BB-A853-138DB36DE468}">
      <dgm:prSet/>
      <dgm:spPr/>
      <dgm:t>
        <a:bodyPr/>
        <a:lstStyle/>
        <a:p>
          <a:endParaRPr lang="en-US"/>
        </a:p>
      </dgm:t>
    </dgm:pt>
    <dgm:pt modelId="{0ECA07F4-08F2-B84D-A64B-3FD3A99CD1DF}" type="pres">
      <dgm:prSet presAssocID="{516EA2EE-4AF2-40F9-BEDF-45F4D583EEA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75821B2-D690-B148-8CD9-45B2BFF163A2}" type="pres">
      <dgm:prSet presAssocID="{BC97D03E-9D00-4877-B42E-9BD46DD662C9}" presName="hierRoot1" presStyleCnt="0"/>
      <dgm:spPr/>
    </dgm:pt>
    <dgm:pt modelId="{2272AFF8-4A37-D44B-B3E2-A6DF0F692F04}" type="pres">
      <dgm:prSet presAssocID="{BC97D03E-9D00-4877-B42E-9BD46DD662C9}" presName="composite" presStyleCnt="0"/>
      <dgm:spPr/>
    </dgm:pt>
    <dgm:pt modelId="{B5EC872C-3302-574C-B59E-EF23A0B8D115}" type="pres">
      <dgm:prSet presAssocID="{BC97D03E-9D00-4877-B42E-9BD46DD662C9}" presName="background" presStyleLbl="node0" presStyleIdx="0" presStyleCnt="2"/>
      <dgm:spPr/>
    </dgm:pt>
    <dgm:pt modelId="{0CE2831B-9FA5-E742-9F50-302AF3541CF5}" type="pres">
      <dgm:prSet presAssocID="{BC97D03E-9D00-4877-B42E-9BD46DD662C9}" presName="text" presStyleLbl="fgAcc0" presStyleIdx="0" presStyleCnt="2">
        <dgm:presLayoutVars>
          <dgm:chPref val="3"/>
        </dgm:presLayoutVars>
      </dgm:prSet>
      <dgm:spPr/>
    </dgm:pt>
    <dgm:pt modelId="{B82064F3-DC36-F34A-B3AD-3E94283C37A6}" type="pres">
      <dgm:prSet presAssocID="{BC97D03E-9D00-4877-B42E-9BD46DD662C9}" presName="hierChild2" presStyleCnt="0"/>
      <dgm:spPr/>
    </dgm:pt>
    <dgm:pt modelId="{E01B3147-70D9-9745-9AF8-8DF2AE11361E}" type="pres">
      <dgm:prSet presAssocID="{D32DCE4D-740D-467B-8CF9-A09ACE6E3029}" presName="hierRoot1" presStyleCnt="0"/>
      <dgm:spPr/>
    </dgm:pt>
    <dgm:pt modelId="{D978B3F0-1E47-EC4D-BB2F-78ABB2483CF5}" type="pres">
      <dgm:prSet presAssocID="{D32DCE4D-740D-467B-8CF9-A09ACE6E3029}" presName="composite" presStyleCnt="0"/>
      <dgm:spPr/>
    </dgm:pt>
    <dgm:pt modelId="{0D2856E4-8F40-3D4F-9475-AACC7FAFED28}" type="pres">
      <dgm:prSet presAssocID="{D32DCE4D-740D-467B-8CF9-A09ACE6E3029}" presName="background" presStyleLbl="node0" presStyleIdx="1" presStyleCnt="2"/>
      <dgm:spPr/>
    </dgm:pt>
    <dgm:pt modelId="{8D977B23-88D4-2C41-BCE3-A91C987992A5}" type="pres">
      <dgm:prSet presAssocID="{D32DCE4D-740D-467B-8CF9-A09ACE6E3029}" presName="text" presStyleLbl="fgAcc0" presStyleIdx="1" presStyleCnt="2">
        <dgm:presLayoutVars>
          <dgm:chPref val="3"/>
        </dgm:presLayoutVars>
      </dgm:prSet>
      <dgm:spPr/>
    </dgm:pt>
    <dgm:pt modelId="{F64E1A12-5E21-6241-8B03-49E1D811180B}" type="pres">
      <dgm:prSet presAssocID="{D32DCE4D-740D-467B-8CF9-A09ACE6E3029}" presName="hierChild2" presStyleCnt="0"/>
      <dgm:spPr/>
    </dgm:pt>
  </dgm:ptLst>
  <dgm:cxnLst>
    <dgm:cxn modelId="{9EB36D3C-1C09-4EAD-84BB-B5C03CDC3EDB}" srcId="{516EA2EE-4AF2-40F9-BEDF-45F4D583EEA0}" destId="{BC97D03E-9D00-4877-B42E-9BD46DD662C9}" srcOrd="0" destOrd="0" parTransId="{926E89DF-CD6F-43EB-8DC5-D50C441AAAEA}" sibTransId="{7C312E05-C92D-4017-A240-8B6620C19D13}"/>
    <dgm:cxn modelId="{BE8F8FAB-9D45-4409-BE0D-391B1853255C}" type="presOf" srcId="{516EA2EE-4AF2-40F9-BEDF-45F4D583EEA0}" destId="{0ECA07F4-08F2-B84D-A64B-3FD3A99CD1DF}" srcOrd="0" destOrd="0" presId="urn:microsoft.com/office/officeart/2005/8/layout/hierarchy1"/>
    <dgm:cxn modelId="{2734FFCD-3433-47BB-A853-138DB36DE468}" srcId="{516EA2EE-4AF2-40F9-BEDF-45F4D583EEA0}" destId="{D32DCE4D-740D-467B-8CF9-A09ACE6E3029}" srcOrd="1" destOrd="0" parTransId="{1E4F2FA2-BFCA-4478-B65B-3BE8B8CE88E2}" sibTransId="{367DC3E6-BDEB-4271-9C07-337CBD0AD6E5}"/>
    <dgm:cxn modelId="{0BEB71D6-0828-4AE9-8555-0E0C77DC9E2F}" type="presOf" srcId="{D32DCE4D-740D-467B-8CF9-A09ACE6E3029}" destId="{8D977B23-88D4-2C41-BCE3-A91C987992A5}" srcOrd="0" destOrd="0" presId="urn:microsoft.com/office/officeart/2005/8/layout/hierarchy1"/>
    <dgm:cxn modelId="{51D285DB-6C79-416F-B1D4-149A18778106}" type="presOf" srcId="{BC97D03E-9D00-4877-B42E-9BD46DD662C9}" destId="{0CE2831B-9FA5-E742-9F50-302AF3541CF5}" srcOrd="0" destOrd="0" presId="urn:microsoft.com/office/officeart/2005/8/layout/hierarchy1"/>
    <dgm:cxn modelId="{704C24B4-7E69-4A1B-97A5-250B598E5079}" type="presParOf" srcId="{0ECA07F4-08F2-B84D-A64B-3FD3A99CD1DF}" destId="{E75821B2-D690-B148-8CD9-45B2BFF163A2}" srcOrd="0" destOrd="0" presId="urn:microsoft.com/office/officeart/2005/8/layout/hierarchy1"/>
    <dgm:cxn modelId="{2BE2FBBD-671F-405F-BAFA-1E702389267F}" type="presParOf" srcId="{E75821B2-D690-B148-8CD9-45B2BFF163A2}" destId="{2272AFF8-4A37-D44B-B3E2-A6DF0F692F04}" srcOrd="0" destOrd="0" presId="urn:microsoft.com/office/officeart/2005/8/layout/hierarchy1"/>
    <dgm:cxn modelId="{90301003-8F72-4C54-BAC9-4AC5B034D179}" type="presParOf" srcId="{2272AFF8-4A37-D44B-B3E2-A6DF0F692F04}" destId="{B5EC872C-3302-574C-B59E-EF23A0B8D115}" srcOrd="0" destOrd="0" presId="urn:microsoft.com/office/officeart/2005/8/layout/hierarchy1"/>
    <dgm:cxn modelId="{89C69466-4A28-4295-9179-9F4A8517E360}" type="presParOf" srcId="{2272AFF8-4A37-D44B-B3E2-A6DF0F692F04}" destId="{0CE2831B-9FA5-E742-9F50-302AF3541CF5}" srcOrd="1" destOrd="0" presId="urn:microsoft.com/office/officeart/2005/8/layout/hierarchy1"/>
    <dgm:cxn modelId="{B89CAB22-1CCC-45D9-9654-69EBE8B386B0}" type="presParOf" srcId="{E75821B2-D690-B148-8CD9-45B2BFF163A2}" destId="{B82064F3-DC36-F34A-B3AD-3E94283C37A6}" srcOrd="1" destOrd="0" presId="urn:microsoft.com/office/officeart/2005/8/layout/hierarchy1"/>
    <dgm:cxn modelId="{837F43BD-F4CA-4B2C-A556-95A974D2B5F9}" type="presParOf" srcId="{0ECA07F4-08F2-B84D-A64B-3FD3A99CD1DF}" destId="{E01B3147-70D9-9745-9AF8-8DF2AE11361E}" srcOrd="1" destOrd="0" presId="urn:microsoft.com/office/officeart/2005/8/layout/hierarchy1"/>
    <dgm:cxn modelId="{4B6D5AFA-9B64-45CC-BD92-9B15A96BE157}" type="presParOf" srcId="{E01B3147-70D9-9745-9AF8-8DF2AE11361E}" destId="{D978B3F0-1E47-EC4D-BB2F-78ABB2483CF5}" srcOrd="0" destOrd="0" presId="urn:microsoft.com/office/officeart/2005/8/layout/hierarchy1"/>
    <dgm:cxn modelId="{3403DCE9-2E2D-4AC4-8CBB-779D173E224C}" type="presParOf" srcId="{D978B3F0-1E47-EC4D-BB2F-78ABB2483CF5}" destId="{0D2856E4-8F40-3D4F-9475-AACC7FAFED28}" srcOrd="0" destOrd="0" presId="urn:microsoft.com/office/officeart/2005/8/layout/hierarchy1"/>
    <dgm:cxn modelId="{4F6B0892-DD66-4765-8E41-1C09B9867CA8}" type="presParOf" srcId="{D978B3F0-1E47-EC4D-BB2F-78ABB2483CF5}" destId="{8D977B23-88D4-2C41-BCE3-A91C987992A5}" srcOrd="1" destOrd="0" presId="urn:microsoft.com/office/officeart/2005/8/layout/hierarchy1"/>
    <dgm:cxn modelId="{E1CDFB53-8CEE-4F60-95B8-DB2896086442}" type="presParOf" srcId="{E01B3147-70D9-9745-9AF8-8DF2AE11361E}" destId="{F64E1A12-5E21-6241-8B03-49E1D811180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2FBC21-CDC4-4F43-B19C-E4CEE0B32EC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E4939BE-ED64-4495-8A5E-8145AD09368F}">
      <dgm:prSet/>
      <dgm:spPr/>
      <dgm:t>
        <a:bodyPr/>
        <a:lstStyle/>
        <a:p>
          <a:r>
            <a:rPr lang="en-GB" baseline="0"/>
            <a:t>What is / is not allowed for a name</a:t>
          </a:r>
          <a:endParaRPr lang="en-US"/>
        </a:p>
      </dgm:t>
    </dgm:pt>
    <dgm:pt modelId="{E0F99417-535C-47C0-A04E-96FA451E24D1}" type="parTrans" cxnId="{E5104D7A-AD3A-4D88-9107-71D73295BF8A}">
      <dgm:prSet/>
      <dgm:spPr/>
      <dgm:t>
        <a:bodyPr/>
        <a:lstStyle/>
        <a:p>
          <a:endParaRPr lang="en-US"/>
        </a:p>
      </dgm:t>
    </dgm:pt>
    <dgm:pt modelId="{992C880A-734E-49E4-B256-FF62831CB25B}" type="sibTrans" cxnId="{E5104D7A-AD3A-4D88-9107-71D73295BF8A}">
      <dgm:prSet/>
      <dgm:spPr/>
      <dgm:t>
        <a:bodyPr/>
        <a:lstStyle/>
        <a:p>
          <a:endParaRPr lang="en-US"/>
        </a:p>
      </dgm:t>
    </dgm:pt>
    <dgm:pt modelId="{FCDA4F81-CFAE-4EFA-9F9E-34F295A01699}">
      <dgm:prSet/>
      <dgm:spPr/>
      <dgm:t>
        <a:bodyPr/>
        <a:lstStyle/>
        <a:p>
          <a:r>
            <a:rPr lang="en-GB" baseline="0"/>
            <a:t>What is / is not allowed for a date of birth</a:t>
          </a:r>
          <a:endParaRPr lang="en-US"/>
        </a:p>
      </dgm:t>
    </dgm:pt>
    <dgm:pt modelId="{48001831-29BD-4AC4-8BD9-9D697D014F25}" type="parTrans" cxnId="{28711EFD-6D11-4843-9AE4-DC1B8C44D349}">
      <dgm:prSet/>
      <dgm:spPr/>
      <dgm:t>
        <a:bodyPr/>
        <a:lstStyle/>
        <a:p>
          <a:endParaRPr lang="en-US"/>
        </a:p>
      </dgm:t>
    </dgm:pt>
    <dgm:pt modelId="{3C48C9E6-FD28-4604-B53E-58574DFEC195}" type="sibTrans" cxnId="{28711EFD-6D11-4843-9AE4-DC1B8C44D349}">
      <dgm:prSet/>
      <dgm:spPr/>
      <dgm:t>
        <a:bodyPr/>
        <a:lstStyle/>
        <a:p>
          <a:endParaRPr lang="en-US"/>
        </a:p>
      </dgm:t>
    </dgm:pt>
    <dgm:pt modelId="{41F7BEA9-E682-46B5-B265-40267404AC0A}">
      <dgm:prSet/>
      <dgm:spPr/>
      <dgm:t>
        <a:bodyPr/>
        <a:lstStyle/>
        <a:p>
          <a:r>
            <a:rPr lang="en-GB" baseline="0" dirty="0"/>
            <a:t>What happens when they enter an invalid name/DOB</a:t>
          </a:r>
          <a:endParaRPr lang="en-US" dirty="0"/>
        </a:p>
      </dgm:t>
    </dgm:pt>
    <dgm:pt modelId="{2535DA6B-EDCA-4CAF-8640-94FCA47D1886}" type="parTrans" cxnId="{829B9DDC-C234-4C11-832C-9829DBBBC514}">
      <dgm:prSet/>
      <dgm:spPr/>
      <dgm:t>
        <a:bodyPr/>
        <a:lstStyle/>
        <a:p>
          <a:endParaRPr lang="en-US"/>
        </a:p>
      </dgm:t>
    </dgm:pt>
    <dgm:pt modelId="{EFE7F529-4E90-40BD-BD96-CDAEE886E1DA}" type="sibTrans" cxnId="{829B9DDC-C234-4C11-832C-9829DBBBC514}">
      <dgm:prSet/>
      <dgm:spPr/>
      <dgm:t>
        <a:bodyPr/>
        <a:lstStyle/>
        <a:p>
          <a:endParaRPr lang="en-US"/>
        </a:p>
      </dgm:t>
    </dgm:pt>
    <dgm:pt modelId="{B710D1F7-53F3-4340-AFB5-D8C8B8DC5CFB}">
      <dgm:prSet/>
      <dgm:spPr/>
      <dgm:t>
        <a:bodyPr/>
        <a:lstStyle/>
        <a:p>
          <a:r>
            <a:rPr lang="en-GB" baseline="0"/>
            <a:t>What text is displayed on the message screen</a:t>
          </a:r>
          <a:endParaRPr lang="en-US"/>
        </a:p>
      </dgm:t>
    </dgm:pt>
    <dgm:pt modelId="{EBB6378C-9373-4708-ADB9-B84BBBE1A83F}" type="parTrans" cxnId="{8263E17D-9FB2-4333-ABF8-F2436E0CFB1A}">
      <dgm:prSet/>
      <dgm:spPr/>
      <dgm:t>
        <a:bodyPr/>
        <a:lstStyle/>
        <a:p>
          <a:endParaRPr lang="en-US"/>
        </a:p>
      </dgm:t>
    </dgm:pt>
    <dgm:pt modelId="{34CF6A66-DFEE-40E0-B953-26EABE6B7268}" type="sibTrans" cxnId="{8263E17D-9FB2-4333-ABF8-F2436E0CFB1A}">
      <dgm:prSet/>
      <dgm:spPr/>
      <dgm:t>
        <a:bodyPr/>
        <a:lstStyle/>
        <a:p>
          <a:endParaRPr lang="en-US"/>
        </a:p>
      </dgm:t>
    </dgm:pt>
    <dgm:pt modelId="{F7EF5CD4-4BA5-4378-9EC6-27E4DCE645D2}">
      <dgm:prSet/>
      <dgm:spPr/>
      <dgm:t>
        <a:bodyPr/>
        <a:lstStyle/>
        <a:p>
          <a:r>
            <a:rPr lang="en-GB" baseline="0"/>
            <a:t>What message is given on their birthday</a:t>
          </a:r>
          <a:endParaRPr lang="en-US"/>
        </a:p>
      </dgm:t>
    </dgm:pt>
    <dgm:pt modelId="{BF4E92D9-2F5A-4282-8F4E-934F79764C4F}" type="parTrans" cxnId="{D44A266F-E504-4512-A250-5AEFC2FEE1E7}">
      <dgm:prSet/>
      <dgm:spPr/>
      <dgm:t>
        <a:bodyPr/>
        <a:lstStyle/>
        <a:p>
          <a:endParaRPr lang="en-US"/>
        </a:p>
      </dgm:t>
    </dgm:pt>
    <dgm:pt modelId="{595FD3F6-42CF-47F3-9AF3-64CFD6075948}" type="sibTrans" cxnId="{D44A266F-E504-4512-A250-5AEFC2FEE1E7}">
      <dgm:prSet/>
      <dgm:spPr/>
      <dgm:t>
        <a:bodyPr/>
        <a:lstStyle/>
        <a:p>
          <a:endParaRPr lang="en-US"/>
        </a:p>
      </dgm:t>
    </dgm:pt>
    <dgm:pt modelId="{D0232F88-CC81-47B7-B6BA-5B7A9FFD8031}">
      <dgm:prSet/>
      <dgm:spPr/>
      <dgm:t>
        <a:bodyPr/>
        <a:lstStyle/>
        <a:p>
          <a:r>
            <a:rPr lang="en-GB" baseline="0"/>
            <a:t>What happens when they click "try again"</a:t>
          </a:r>
          <a:endParaRPr lang="en-US"/>
        </a:p>
      </dgm:t>
    </dgm:pt>
    <dgm:pt modelId="{699C50CF-39D5-40D2-B485-A6B7D0800733}" type="parTrans" cxnId="{A63CFA35-1130-4BAC-B8CB-F93D101B402E}">
      <dgm:prSet/>
      <dgm:spPr/>
      <dgm:t>
        <a:bodyPr/>
        <a:lstStyle/>
        <a:p>
          <a:endParaRPr lang="en-US"/>
        </a:p>
      </dgm:t>
    </dgm:pt>
    <dgm:pt modelId="{428E376A-CDA3-4C51-9C91-B533A08D8A6F}" type="sibTrans" cxnId="{A63CFA35-1130-4BAC-B8CB-F93D101B402E}">
      <dgm:prSet/>
      <dgm:spPr/>
      <dgm:t>
        <a:bodyPr/>
        <a:lstStyle/>
        <a:p>
          <a:endParaRPr lang="en-US"/>
        </a:p>
      </dgm:t>
    </dgm:pt>
    <dgm:pt modelId="{8BD0145A-66C1-4AFD-B0C9-2274E17A645B}" type="pres">
      <dgm:prSet presAssocID="{332FBC21-CDC4-4F43-B19C-E4CEE0B32EC5}" presName="root" presStyleCnt="0">
        <dgm:presLayoutVars>
          <dgm:dir/>
          <dgm:resizeHandles val="exact"/>
        </dgm:presLayoutVars>
      </dgm:prSet>
      <dgm:spPr/>
    </dgm:pt>
    <dgm:pt modelId="{5B84BD3B-99A6-4274-BEE5-68C09F65D253}" type="pres">
      <dgm:prSet presAssocID="{8E4939BE-ED64-4495-8A5E-8145AD09368F}" presName="compNode" presStyleCnt="0"/>
      <dgm:spPr/>
    </dgm:pt>
    <dgm:pt modelId="{C382D076-6A6A-4130-BE80-B313144700BC}" type="pres">
      <dgm:prSet presAssocID="{8E4939BE-ED64-4495-8A5E-8145AD09368F}" presName="bgRect" presStyleLbl="bgShp" presStyleIdx="0" presStyleCnt="6"/>
      <dgm:spPr/>
    </dgm:pt>
    <dgm:pt modelId="{285D5410-D3A5-43BB-B296-2A2E9F51AFCA}" type="pres">
      <dgm:prSet presAssocID="{8E4939BE-ED64-4495-8A5E-8145AD09368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3842ED0F-7B06-4205-880F-13808385C0E1}" type="pres">
      <dgm:prSet presAssocID="{8E4939BE-ED64-4495-8A5E-8145AD09368F}" presName="spaceRect" presStyleCnt="0"/>
      <dgm:spPr/>
    </dgm:pt>
    <dgm:pt modelId="{F3DA0593-E3BD-49F3-9A8F-04523C084189}" type="pres">
      <dgm:prSet presAssocID="{8E4939BE-ED64-4495-8A5E-8145AD09368F}" presName="parTx" presStyleLbl="revTx" presStyleIdx="0" presStyleCnt="6">
        <dgm:presLayoutVars>
          <dgm:chMax val="0"/>
          <dgm:chPref val="0"/>
        </dgm:presLayoutVars>
      </dgm:prSet>
      <dgm:spPr/>
    </dgm:pt>
    <dgm:pt modelId="{C514CCC7-2ED9-410F-AABF-9D745E5A731B}" type="pres">
      <dgm:prSet presAssocID="{992C880A-734E-49E4-B256-FF62831CB25B}" presName="sibTrans" presStyleCnt="0"/>
      <dgm:spPr/>
    </dgm:pt>
    <dgm:pt modelId="{59825528-DBC2-412C-B6F7-F4C46E976600}" type="pres">
      <dgm:prSet presAssocID="{FCDA4F81-CFAE-4EFA-9F9E-34F295A01699}" presName="compNode" presStyleCnt="0"/>
      <dgm:spPr/>
    </dgm:pt>
    <dgm:pt modelId="{3F04AED8-AA1A-4794-A189-099125BBD6F5}" type="pres">
      <dgm:prSet presAssocID="{FCDA4F81-CFAE-4EFA-9F9E-34F295A01699}" presName="bgRect" presStyleLbl="bgShp" presStyleIdx="1" presStyleCnt="6"/>
      <dgm:spPr/>
    </dgm:pt>
    <dgm:pt modelId="{FBE9EBD8-4669-4C07-8D35-07E4C2E1C87B}" type="pres">
      <dgm:prSet presAssocID="{FCDA4F81-CFAE-4EFA-9F9E-34F295A0169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oller"/>
        </a:ext>
      </dgm:extLst>
    </dgm:pt>
    <dgm:pt modelId="{3AC164FD-6854-47EB-9F25-20479C4650B0}" type="pres">
      <dgm:prSet presAssocID="{FCDA4F81-CFAE-4EFA-9F9E-34F295A01699}" presName="spaceRect" presStyleCnt="0"/>
      <dgm:spPr/>
    </dgm:pt>
    <dgm:pt modelId="{03FCDDA3-96ED-495E-B347-36F4EE13C0EF}" type="pres">
      <dgm:prSet presAssocID="{FCDA4F81-CFAE-4EFA-9F9E-34F295A01699}" presName="parTx" presStyleLbl="revTx" presStyleIdx="1" presStyleCnt="6">
        <dgm:presLayoutVars>
          <dgm:chMax val="0"/>
          <dgm:chPref val="0"/>
        </dgm:presLayoutVars>
      </dgm:prSet>
      <dgm:spPr/>
    </dgm:pt>
    <dgm:pt modelId="{379A31A2-AE11-4443-A071-055EFE092D47}" type="pres">
      <dgm:prSet presAssocID="{3C48C9E6-FD28-4604-B53E-58574DFEC195}" presName="sibTrans" presStyleCnt="0"/>
      <dgm:spPr/>
    </dgm:pt>
    <dgm:pt modelId="{D6E7A5C3-B887-4C1C-B5C7-31F295D1182E}" type="pres">
      <dgm:prSet presAssocID="{41F7BEA9-E682-46B5-B265-40267404AC0A}" presName="compNode" presStyleCnt="0"/>
      <dgm:spPr/>
    </dgm:pt>
    <dgm:pt modelId="{3BE7DFA0-6990-467A-8117-02279045B839}" type="pres">
      <dgm:prSet presAssocID="{41F7BEA9-E682-46B5-B265-40267404AC0A}" presName="bgRect" presStyleLbl="bgShp" presStyleIdx="2" presStyleCnt="6"/>
      <dgm:spPr/>
    </dgm:pt>
    <dgm:pt modelId="{581672CE-7D73-43D1-97B8-7533AB89B9FB}" type="pres">
      <dgm:prSet presAssocID="{41F7BEA9-E682-46B5-B265-40267404AC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AA59F97A-FDBC-4D4D-82C6-C28F1767F003}" type="pres">
      <dgm:prSet presAssocID="{41F7BEA9-E682-46B5-B265-40267404AC0A}" presName="spaceRect" presStyleCnt="0"/>
      <dgm:spPr/>
    </dgm:pt>
    <dgm:pt modelId="{F18247C5-F0C9-460B-95BD-C4E992FC33A4}" type="pres">
      <dgm:prSet presAssocID="{41F7BEA9-E682-46B5-B265-40267404AC0A}" presName="parTx" presStyleLbl="revTx" presStyleIdx="2" presStyleCnt="6">
        <dgm:presLayoutVars>
          <dgm:chMax val="0"/>
          <dgm:chPref val="0"/>
        </dgm:presLayoutVars>
      </dgm:prSet>
      <dgm:spPr/>
    </dgm:pt>
    <dgm:pt modelId="{527D6D15-074E-4544-9D2D-B0791C3BBE78}" type="pres">
      <dgm:prSet presAssocID="{EFE7F529-4E90-40BD-BD96-CDAEE886E1DA}" presName="sibTrans" presStyleCnt="0"/>
      <dgm:spPr/>
    </dgm:pt>
    <dgm:pt modelId="{E9328218-4543-4AB5-AA21-5A5101171C07}" type="pres">
      <dgm:prSet presAssocID="{B710D1F7-53F3-4340-AFB5-D8C8B8DC5CFB}" presName="compNode" presStyleCnt="0"/>
      <dgm:spPr/>
    </dgm:pt>
    <dgm:pt modelId="{FE8122E9-8D0D-4581-B1D6-EDED616DDAE5}" type="pres">
      <dgm:prSet presAssocID="{B710D1F7-53F3-4340-AFB5-D8C8B8DC5CFB}" presName="bgRect" presStyleLbl="bgShp" presStyleIdx="3" presStyleCnt="6"/>
      <dgm:spPr/>
    </dgm:pt>
    <dgm:pt modelId="{E60BB417-101D-45D4-8C72-30990B2F868B}" type="pres">
      <dgm:prSet presAssocID="{B710D1F7-53F3-4340-AFB5-D8C8B8DC5CF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A0E174F9-8286-44F2-BCEE-893A2C2821DA}" type="pres">
      <dgm:prSet presAssocID="{B710D1F7-53F3-4340-AFB5-D8C8B8DC5CFB}" presName="spaceRect" presStyleCnt="0"/>
      <dgm:spPr/>
    </dgm:pt>
    <dgm:pt modelId="{873F2218-D023-4AA1-9257-E6390E547406}" type="pres">
      <dgm:prSet presAssocID="{B710D1F7-53F3-4340-AFB5-D8C8B8DC5CFB}" presName="parTx" presStyleLbl="revTx" presStyleIdx="3" presStyleCnt="6">
        <dgm:presLayoutVars>
          <dgm:chMax val="0"/>
          <dgm:chPref val="0"/>
        </dgm:presLayoutVars>
      </dgm:prSet>
      <dgm:spPr/>
    </dgm:pt>
    <dgm:pt modelId="{8FE55F1C-2C29-4E94-AB2E-0AECAD14DE3E}" type="pres">
      <dgm:prSet presAssocID="{34CF6A66-DFEE-40E0-B953-26EABE6B7268}" presName="sibTrans" presStyleCnt="0"/>
      <dgm:spPr/>
    </dgm:pt>
    <dgm:pt modelId="{6E6BC2D3-1F07-4A0A-B749-3D3724913D3D}" type="pres">
      <dgm:prSet presAssocID="{F7EF5CD4-4BA5-4378-9EC6-27E4DCE645D2}" presName="compNode" presStyleCnt="0"/>
      <dgm:spPr/>
    </dgm:pt>
    <dgm:pt modelId="{CF730454-B1F4-48C2-90F6-DD51F5CB27C2}" type="pres">
      <dgm:prSet presAssocID="{F7EF5CD4-4BA5-4378-9EC6-27E4DCE645D2}" presName="bgRect" presStyleLbl="bgShp" presStyleIdx="4" presStyleCnt="6"/>
      <dgm:spPr/>
    </dgm:pt>
    <dgm:pt modelId="{275E4AE6-B369-46C3-B83F-AE53E0895142}" type="pres">
      <dgm:prSet presAssocID="{F7EF5CD4-4BA5-4378-9EC6-27E4DCE645D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w"/>
        </a:ext>
      </dgm:extLst>
    </dgm:pt>
    <dgm:pt modelId="{0C9399E2-2E0F-4F44-8A0E-DAB50893E437}" type="pres">
      <dgm:prSet presAssocID="{F7EF5CD4-4BA5-4378-9EC6-27E4DCE645D2}" presName="spaceRect" presStyleCnt="0"/>
      <dgm:spPr/>
    </dgm:pt>
    <dgm:pt modelId="{EBAD29E0-1650-4F94-AE0A-C319175428D3}" type="pres">
      <dgm:prSet presAssocID="{F7EF5CD4-4BA5-4378-9EC6-27E4DCE645D2}" presName="parTx" presStyleLbl="revTx" presStyleIdx="4" presStyleCnt="6">
        <dgm:presLayoutVars>
          <dgm:chMax val="0"/>
          <dgm:chPref val="0"/>
        </dgm:presLayoutVars>
      </dgm:prSet>
      <dgm:spPr/>
    </dgm:pt>
    <dgm:pt modelId="{403DF052-3A9A-4FFA-829A-625BAB5A10F5}" type="pres">
      <dgm:prSet presAssocID="{595FD3F6-42CF-47F3-9AF3-64CFD6075948}" presName="sibTrans" presStyleCnt="0"/>
      <dgm:spPr/>
    </dgm:pt>
    <dgm:pt modelId="{DBD3F750-2D52-4FC8-AA89-491B639529C5}" type="pres">
      <dgm:prSet presAssocID="{D0232F88-CC81-47B7-B6BA-5B7A9FFD8031}" presName="compNode" presStyleCnt="0"/>
      <dgm:spPr/>
    </dgm:pt>
    <dgm:pt modelId="{9E2533E4-DA41-488E-A753-565821DF2711}" type="pres">
      <dgm:prSet presAssocID="{D0232F88-CC81-47B7-B6BA-5B7A9FFD8031}" presName="bgRect" presStyleLbl="bgShp" presStyleIdx="5" presStyleCnt="6"/>
      <dgm:spPr/>
    </dgm:pt>
    <dgm:pt modelId="{A257CB5A-81E5-43E2-8C6A-CD56A9B14D85}" type="pres">
      <dgm:prSet presAssocID="{D0232F88-CC81-47B7-B6BA-5B7A9FFD803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ion"/>
        </a:ext>
      </dgm:extLst>
    </dgm:pt>
    <dgm:pt modelId="{F617F7E2-6A5D-4F47-A71C-30BDE80BFE82}" type="pres">
      <dgm:prSet presAssocID="{D0232F88-CC81-47B7-B6BA-5B7A9FFD8031}" presName="spaceRect" presStyleCnt="0"/>
      <dgm:spPr/>
    </dgm:pt>
    <dgm:pt modelId="{0FA2816B-50AA-4FC9-82E4-213F08D4F15A}" type="pres">
      <dgm:prSet presAssocID="{D0232F88-CC81-47B7-B6BA-5B7A9FFD803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A63CFA35-1130-4BAC-B8CB-F93D101B402E}" srcId="{332FBC21-CDC4-4F43-B19C-E4CEE0B32EC5}" destId="{D0232F88-CC81-47B7-B6BA-5B7A9FFD8031}" srcOrd="5" destOrd="0" parTransId="{699C50CF-39D5-40D2-B485-A6B7D0800733}" sibTransId="{428E376A-CDA3-4C51-9C91-B533A08D8A6F}"/>
    <dgm:cxn modelId="{EA146E60-1976-481E-BCD6-C4CEB00F3DB5}" type="presOf" srcId="{332FBC21-CDC4-4F43-B19C-E4CEE0B32EC5}" destId="{8BD0145A-66C1-4AFD-B0C9-2274E17A645B}" srcOrd="0" destOrd="0" presId="urn:microsoft.com/office/officeart/2018/2/layout/IconVerticalSolidList"/>
    <dgm:cxn modelId="{D44A266F-E504-4512-A250-5AEFC2FEE1E7}" srcId="{332FBC21-CDC4-4F43-B19C-E4CEE0B32EC5}" destId="{F7EF5CD4-4BA5-4378-9EC6-27E4DCE645D2}" srcOrd="4" destOrd="0" parTransId="{BF4E92D9-2F5A-4282-8F4E-934F79764C4F}" sibTransId="{595FD3F6-42CF-47F3-9AF3-64CFD6075948}"/>
    <dgm:cxn modelId="{53693052-5262-4E95-A348-943CC928BF13}" type="presOf" srcId="{F7EF5CD4-4BA5-4378-9EC6-27E4DCE645D2}" destId="{EBAD29E0-1650-4F94-AE0A-C319175428D3}" srcOrd="0" destOrd="0" presId="urn:microsoft.com/office/officeart/2018/2/layout/IconVerticalSolidList"/>
    <dgm:cxn modelId="{E5104D7A-AD3A-4D88-9107-71D73295BF8A}" srcId="{332FBC21-CDC4-4F43-B19C-E4CEE0B32EC5}" destId="{8E4939BE-ED64-4495-8A5E-8145AD09368F}" srcOrd="0" destOrd="0" parTransId="{E0F99417-535C-47C0-A04E-96FA451E24D1}" sibTransId="{992C880A-734E-49E4-B256-FF62831CB25B}"/>
    <dgm:cxn modelId="{91DBF97A-50AC-4AA9-B861-41D7055D032C}" type="presOf" srcId="{D0232F88-CC81-47B7-B6BA-5B7A9FFD8031}" destId="{0FA2816B-50AA-4FC9-82E4-213F08D4F15A}" srcOrd="0" destOrd="0" presId="urn:microsoft.com/office/officeart/2018/2/layout/IconVerticalSolidList"/>
    <dgm:cxn modelId="{8263E17D-9FB2-4333-ABF8-F2436E0CFB1A}" srcId="{332FBC21-CDC4-4F43-B19C-E4CEE0B32EC5}" destId="{B710D1F7-53F3-4340-AFB5-D8C8B8DC5CFB}" srcOrd="3" destOrd="0" parTransId="{EBB6378C-9373-4708-ADB9-B84BBBE1A83F}" sibTransId="{34CF6A66-DFEE-40E0-B953-26EABE6B7268}"/>
    <dgm:cxn modelId="{11307D9B-86F7-4955-9CB2-84E0EA61A9B0}" type="presOf" srcId="{B710D1F7-53F3-4340-AFB5-D8C8B8DC5CFB}" destId="{873F2218-D023-4AA1-9257-E6390E547406}" srcOrd="0" destOrd="0" presId="urn:microsoft.com/office/officeart/2018/2/layout/IconVerticalSolidList"/>
    <dgm:cxn modelId="{A97BCCA3-AB34-4186-87CC-142443FA3FB9}" type="presOf" srcId="{FCDA4F81-CFAE-4EFA-9F9E-34F295A01699}" destId="{03FCDDA3-96ED-495E-B347-36F4EE13C0EF}" srcOrd="0" destOrd="0" presId="urn:microsoft.com/office/officeart/2018/2/layout/IconVerticalSolidList"/>
    <dgm:cxn modelId="{CE449FC4-4627-4BA2-B10F-E304F83A0D77}" type="presOf" srcId="{8E4939BE-ED64-4495-8A5E-8145AD09368F}" destId="{F3DA0593-E3BD-49F3-9A8F-04523C084189}" srcOrd="0" destOrd="0" presId="urn:microsoft.com/office/officeart/2018/2/layout/IconVerticalSolidList"/>
    <dgm:cxn modelId="{829B9DDC-C234-4C11-832C-9829DBBBC514}" srcId="{332FBC21-CDC4-4F43-B19C-E4CEE0B32EC5}" destId="{41F7BEA9-E682-46B5-B265-40267404AC0A}" srcOrd="2" destOrd="0" parTransId="{2535DA6B-EDCA-4CAF-8640-94FCA47D1886}" sibTransId="{EFE7F529-4E90-40BD-BD96-CDAEE886E1DA}"/>
    <dgm:cxn modelId="{B24845E2-21FC-4AA7-9368-168374B4F25A}" type="presOf" srcId="{41F7BEA9-E682-46B5-B265-40267404AC0A}" destId="{F18247C5-F0C9-460B-95BD-C4E992FC33A4}" srcOrd="0" destOrd="0" presId="urn:microsoft.com/office/officeart/2018/2/layout/IconVerticalSolidList"/>
    <dgm:cxn modelId="{28711EFD-6D11-4843-9AE4-DC1B8C44D349}" srcId="{332FBC21-CDC4-4F43-B19C-E4CEE0B32EC5}" destId="{FCDA4F81-CFAE-4EFA-9F9E-34F295A01699}" srcOrd="1" destOrd="0" parTransId="{48001831-29BD-4AC4-8BD9-9D697D014F25}" sibTransId="{3C48C9E6-FD28-4604-B53E-58574DFEC195}"/>
    <dgm:cxn modelId="{EF9A4751-94B8-427B-B2A6-F90E28AE0EF8}" type="presParOf" srcId="{8BD0145A-66C1-4AFD-B0C9-2274E17A645B}" destId="{5B84BD3B-99A6-4274-BEE5-68C09F65D253}" srcOrd="0" destOrd="0" presId="urn:microsoft.com/office/officeart/2018/2/layout/IconVerticalSolidList"/>
    <dgm:cxn modelId="{715068D0-64D6-4E8D-AEA1-943CC07B496E}" type="presParOf" srcId="{5B84BD3B-99A6-4274-BEE5-68C09F65D253}" destId="{C382D076-6A6A-4130-BE80-B313144700BC}" srcOrd="0" destOrd="0" presId="urn:microsoft.com/office/officeart/2018/2/layout/IconVerticalSolidList"/>
    <dgm:cxn modelId="{D8BC7F0E-536E-438A-86C8-36E654458AD9}" type="presParOf" srcId="{5B84BD3B-99A6-4274-BEE5-68C09F65D253}" destId="{285D5410-D3A5-43BB-B296-2A2E9F51AFCA}" srcOrd="1" destOrd="0" presId="urn:microsoft.com/office/officeart/2018/2/layout/IconVerticalSolidList"/>
    <dgm:cxn modelId="{169F821A-1F97-4EDE-A8DE-E49CE66A7B16}" type="presParOf" srcId="{5B84BD3B-99A6-4274-BEE5-68C09F65D253}" destId="{3842ED0F-7B06-4205-880F-13808385C0E1}" srcOrd="2" destOrd="0" presId="urn:microsoft.com/office/officeart/2018/2/layout/IconVerticalSolidList"/>
    <dgm:cxn modelId="{D450FAB7-7510-44B3-B973-1276B3F46A4F}" type="presParOf" srcId="{5B84BD3B-99A6-4274-BEE5-68C09F65D253}" destId="{F3DA0593-E3BD-49F3-9A8F-04523C084189}" srcOrd="3" destOrd="0" presId="urn:microsoft.com/office/officeart/2018/2/layout/IconVerticalSolidList"/>
    <dgm:cxn modelId="{C9D6D535-A05F-452F-9AD7-7B15853D3FDD}" type="presParOf" srcId="{8BD0145A-66C1-4AFD-B0C9-2274E17A645B}" destId="{C514CCC7-2ED9-410F-AABF-9D745E5A731B}" srcOrd="1" destOrd="0" presId="urn:microsoft.com/office/officeart/2018/2/layout/IconVerticalSolidList"/>
    <dgm:cxn modelId="{E7169CCE-9B1D-4E94-BF9F-7C9AD6C84BE1}" type="presParOf" srcId="{8BD0145A-66C1-4AFD-B0C9-2274E17A645B}" destId="{59825528-DBC2-412C-B6F7-F4C46E976600}" srcOrd="2" destOrd="0" presId="urn:microsoft.com/office/officeart/2018/2/layout/IconVerticalSolidList"/>
    <dgm:cxn modelId="{246FEA5A-5F93-49CF-B1B0-2E9FB1CEA5C4}" type="presParOf" srcId="{59825528-DBC2-412C-B6F7-F4C46E976600}" destId="{3F04AED8-AA1A-4794-A189-099125BBD6F5}" srcOrd="0" destOrd="0" presId="urn:microsoft.com/office/officeart/2018/2/layout/IconVerticalSolidList"/>
    <dgm:cxn modelId="{5D533F1B-C81D-4A44-9D5C-31E2019C577D}" type="presParOf" srcId="{59825528-DBC2-412C-B6F7-F4C46E976600}" destId="{FBE9EBD8-4669-4C07-8D35-07E4C2E1C87B}" srcOrd="1" destOrd="0" presId="urn:microsoft.com/office/officeart/2018/2/layout/IconVerticalSolidList"/>
    <dgm:cxn modelId="{E37F56C3-1C4F-4FC1-BA17-9A069C5DB301}" type="presParOf" srcId="{59825528-DBC2-412C-B6F7-F4C46E976600}" destId="{3AC164FD-6854-47EB-9F25-20479C4650B0}" srcOrd="2" destOrd="0" presId="urn:microsoft.com/office/officeart/2018/2/layout/IconVerticalSolidList"/>
    <dgm:cxn modelId="{A489F76E-FB22-47E7-A756-305F20AC1EE1}" type="presParOf" srcId="{59825528-DBC2-412C-B6F7-F4C46E976600}" destId="{03FCDDA3-96ED-495E-B347-36F4EE13C0EF}" srcOrd="3" destOrd="0" presId="urn:microsoft.com/office/officeart/2018/2/layout/IconVerticalSolidList"/>
    <dgm:cxn modelId="{EC25B6BB-86C7-4EA4-8037-848AE1CDE911}" type="presParOf" srcId="{8BD0145A-66C1-4AFD-B0C9-2274E17A645B}" destId="{379A31A2-AE11-4443-A071-055EFE092D47}" srcOrd="3" destOrd="0" presId="urn:microsoft.com/office/officeart/2018/2/layout/IconVerticalSolidList"/>
    <dgm:cxn modelId="{AFEF12C4-C637-49CE-BEDB-F1A45463C3A8}" type="presParOf" srcId="{8BD0145A-66C1-4AFD-B0C9-2274E17A645B}" destId="{D6E7A5C3-B887-4C1C-B5C7-31F295D1182E}" srcOrd="4" destOrd="0" presId="urn:microsoft.com/office/officeart/2018/2/layout/IconVerticalSolidList"/>
    <dgm:cxn modelId="{4ADD5993-4E59-4D97-8BAD-E0F2F54CA087}" type="presParOf" srcId="{D6E7A5C3-B887-4C1C-B5C7-31F295D1182E}" destId="{3BE7DFA0-6990-467A-8117-02279045B839}" srcOrd="0" destOrd="0" presId="urn:microsoft.com/office/officeart/2018/2/layout/IconVerticalSolidList"/>
    <dgm:cxn modelId="{C77ECAEE-2D2E-4B03-8AF1-F58926EE95FD}" type="presParOf" srcId="{D6E7A5C3-B887-4C1C-B5C7-31F295D1182E}" destId="{581672CE-7D73-43D1-97B8-7533AB89B9FB}" srcOrd="1" destOrd="0" presId="urn:microsoft.com/office/officeart/2018/2/layout/IconVerticalSolidList"/>
    <dgm:cxn modelId="{92FF209D-5509-4424-AC8A-4BA690996112}" type="presParOf" srcId="{D6E7A5C3-B887-4C1C-B5C7-31F295D1182E}" destId="{AA59F97A-FDBC-4D4D-82C6-C28F1767F003}" srcOrd="2" destOrd="0" presId="urn:microsoft.com/office/officeart/2018/2/layout/IconVerticalSolidList"/>
    <dgm:cxn modelId="{3A0DE7C4-0891-47F8-9946-73393B0FBD80}" type="presParOf" srcId="{D6E7A5C3-B887-4C1C-B5C7-31F295D1182E}" destId="{F18247C5-F0C9-460B-95BD-C4E992FC33A4}" srcOrd="3" destOrd="0" presId="urn:microsoft.com/office/officeart/2018/2/layout/IconVerticalSolidList"/>
    <dgm:cxn modelId="{F348A1F6-6798-4541-A7FD-B5E4FA4F6C1F}" type="presParOf" srcId="{8BD0145A-66C1-4AFD-B0C9-2274E17A645B}" destId="{527D6D15-074E-4544-9D2D-B0791C3BBE78}" srcOrd="5" destOrd="0" presId="urn:microsoft.com/office/officeart/2018/2/layout/IconVerticalSolidList"/>
    <dgm:cxn modelId="{9B766B74-8163-4A58-B852-6D7D5C6061EB}" type="presParOf" srcId="{8BD0145A-66C1-4AFD-B0C9-2274E17A645B}" destId="{E9328218-4543-4AB5-AA21-5A5101171C07}" srcOrd="6" destOrd="0" presId="urn:microsoft.com/office/officeart/2018/2/layout/IconVerticalSolidList"/>
    <dgm:cxn modelId="{C4D63F70-0AAF-4B62-9B43-7F931B9632FB}" type="presParOf" srcId="{E9328218-4543-4AB5-AA21-5A5101171C07}" destId="{FE8122E9-8D0D-4581-B1D6-EDED616DDAE5}" srcOrd="0" destOrd="0" presId="urn:microsoft.com/office/officeart/2018/2/layout/IconVerticalSolidList"/>
    <dgm:cxn modelId="{8896E71D-C881-4BFF-8BDA-92BF8AD8537A}" type="presParOf" srcId="{E9328218-4543-4AB5-AA21-5A5101171C07}" destId="{E60BB417-101D-45D4-8C72-30990B2F868B}" srcOrd="1" destOrd="0" presId="urn:microsoft.com/office/officeart/2018/2/layout/IconVerticalSolidList"/>
    <dgm:cxn modelId="{04B89E32-B47A-4035-8753-C7DE61168EBC}" type="presParOf" srcId="{E9328218-4543-4AB5-AA21-5A5101171C07}" destId="{A0E174F9-8286-44F2-BCEE-893A2C2821DA}" srcOrd="2" destOrd="0" presId="urn:microsoft.com/office/officeart/2018/2/layout/IconVerticalSolidList"/>
    <dgm:cxn modelId="{79D6300A-DFB0-4C8D-B45F-399DCB58C5DE}" type="presParOf" srcId="{E9328218-4543-4AB5-AA21-5A5101171C07}" destId="{873F2218-D023-4AA1-9257-E6390E547406}" srcOrd="3" destOrd="0" presId="urn:microsoft.com/office/officeart/2018/2/layout/IconVerticalSolidList"/>
    <dgm:cxn modelId="{2755A1A8-D1AA-4093-9B99-6750BDB8E7EE}" type="presParOf" srcId="{8BD0145A-66C1-4AFD-B0C9-2274E17A645B}" destId="{8FE55F1C-2C29-4E94-AB2E-0AECAD14DE3E}" srcOrd="7" destOrd="0" presId="urn:microsoft.com/office/officeart/2018/2/layout/IconVerticalSolidList"/>
    <dgm:cxn modelId="{CCBC820E-25EE-42DE-A2C2-8E4857244675}" type="presParOf" srcId="{8BD0145A-66C1-4AFD-B0C9-2274E17A645B}" destId="{6E6BC2D3-1F07-4A0A-B749-3D3724913D3D}" srcOrd="8" destOrd="0" presId="urn:microsoft.com/office/officeart/2018/2/layout/IconVerticalSolidList"/>
    <dgm:cxn modelId="{5EAC0A23-7464-4403-92D9-44AA3C23BBFF}" type="presParOf" srcId="{6E6BC2D3-1F07-4A0A-B749-3D3724913D3D}" destId="{CF730454-B1F4-48C2-90F6-DD51F5CB27C2}" srcOrd="0" destOrd="0" presId="urn:microsoft.com/office/officeart/2018/2/layout/IconVerticalSolidList"/>
    <dgm:cxn modelId="{19D45F29-E40C-4D11-B6DB-38255BF88227}" type="presParOf" srcId="{6E6BC2D3-1F07-4A0A-B749-3D3724913D3D}" destId="{275E4AE6-B369-46C3-B83F-AE53E0895142}" srcOrd="1" destOrd="0" presId="urn:microsoft.com/office/officeart/2018/2/layout/IconVerticalSolidList"/>
    <dgm:cxn modelId="{48B269DD-DE8B-46BF-B9E9-F1A34355ADEC}" type="presParOf" srcId="{6E6BC2D3-1F07-4A0A-B749-3D3724913D3D}" destId="{0C9399E2-2E0F-4F44-8A0E-DAB50893E437}" srcOrd="2" destOrd="0" presId="urn:microsoft.com/office/officeart/2018/2/layout/IconVerticalSolidList"/>
    <dgm:cxn modelId="{F3EDD790-4333-4F6D-8BF2-6CBAD0AC589E}" type="presParOf" srcId="{6E6BC2D3-1F07-4A0A-B749-3D3724913D3D}" destId="{EBAD29E0-1650-4F94-AE0A-C319175428D3}" srcOrd="3" destOrd="0" presId="urn:microsoft.com/office/officeart/2018/2/layout/IconVerticalSolidList"/>
    <dgm:cxn modelId="{747EC07A-1355-47C4-9A1D-22EAEA96C7DD}" type="presParOf" srcId="{8BD0145A-66C1-4AFD-B0C9-2274E17A645B}" destId="{403DF052-3A9A-4FFA-829A-625BAB5A10F5}" srcOrd="9" destOrd="0" presId="urn:microsoft.com/office/officeart/2018/2/layout/IconVerticalSolidList"/>
    <dgm:cxn modelId="{F9E6F8D9-E6CF-4A83-A713-770CE8FE25DB}" type="presParOf" srcId="{8BD0145A-66C1-4AFD-B0C9-2274E17A645B}" destId="{DBD3F750-2D52-4FC8-AA89-491B639529C5}" srcOrd="10" destOrd="0" presId="urn:microsoft.com/office/officeart/2018/2/layout/IconVerticalSolidList"/>
    <dgm:cxn modelId="{611DF7C8-2AE2-44C3-9A03-08F5C236AAE0}" type="presParOf" srcId="{DBD3F750-2D52-4FC8-AA89-491B639529C5}" destId="{9E2533E4-DA41-488E-A753-565821DF2711}" srcOrd="0" destOrd="0" presId="urn:microsoft.com/office/officeart/2018/2/layout/IconVerticalSolidList"/>
    <dgm:cxn modelId="{68EF915A-4A47-4451-908C-AA8A5E0B0BD8}" type="presParOf" srcId="{DBD3F750-2D52-4FC8-AA89-491B639529C5}" destId="{A257CB5A-81E5-43E2-8C6A-CD56A9B14D85}" srcOrd="1" destOrd="0" presId="urn:microsoft.com/office/officeart/2018/2/layout/IconVerticalSolidList"/>
    <dgm:cxn modelId="{48ACCC3E-84EF-4360-AD52-402D985831C5}" type="presParOf" srcId="{DBD3F750-2D52-4FC8-AA89-491B639529C5}" destId="{F617F7E2-6A5D-4F47-A71C-30BDE80BFE82}" srcOrd="2" destOrd="0" presId="urn:microsoft.com/office/officeart/2018/2/layout/IconVerticalSolidList"/>
    <dgm:cxn modelId="{5DA39219-DDB0-4A71-A760-79CB929C7C7E}" type="presParOf" srcId="{DBD3F750-2D52-4FC8-AA89-491B639529C5}" destId="{0FA2816B-50AA-4FC9-82E4-213F08D4F15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EC872C-3302-574C-B59E-EF23A0B8D115}">
      <dsp:nvSpPr>
        <dsp:cNvPr id="0" name=""/>
        <dsp:cNvSpPr/>
      </dsp:nvSpPr>
      <dsp:spPr>
        <a:xfrm>
          <a:off x="1172" y="267452"/>
          <a:ext cx="4113795" cy="26122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E2831B-9FA5-E742-9F50-302AF3541CF5}">
      <dsp:nvSpPr>
        <dsp:cNvPr id="0" name=""/>
        <dsp:cNvSpPr/>
      </dsp:nvSpPr>
      <dsp:spPr>
        <a:xfrm>
          <a:off x="458260" y="701686"/>
          <a:ext cx="4113795" cy="26122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i="1" kern="1200" baseline="0" dirty="0"/>
            <a:t>Collectively</a:t>
          </a:r>
          <a:r>
            <a:rPr lang="en-GB" sz="3200" kern="1200" baseline="0" dirty="0"/>
            <a:t> - written requirements provide a </a:t>
          </a:r>
          <a:r>
            <a:rPr lang="en-GB" sz="3200" b="1" kern="1200" baseline="0" dirty="0"/>
            <a:t>COMPLETE</a:t>
          </a:r>
          <a:r>
            <a:rPr lang="en-GB" sz="3200" kern="1200" baseline="0" dirty="0"/>
            <a:t> description of the system.</a:t>
          </a:r>
          <a:endParaRPr lang="en-US" sz="3200" kern="1200" dirty="0"/>
        </a:p>
      </dsp:txBody>
      <dsp:txXfrm>
        <a:off x="534770" y="778196"/>
        <a:ext cx="3960775" cy="2459240"/>
      </dsp:txXfrm>
    </dsp:sp>
    <dsp:sp modelId="{0D2856E4-8F40-3D4F-9475-AACC7FAFED28}">
      <dsp:nvSpPr>
        <dsp:cNvPr id="0" name=""/>
        <dsp:cNvSpPr/>
      </dsp:nvSpPr>
      <dsp:spPr>
        <a:xfrm>
          <a:off x="5029144" y="267452"/>
          <a:ext cx="4113795" cy="26122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77B23-88D4-2C41-BCE3-A91C987992A5}">
      <dsp:nvSpPr>
        <dsp:cNvPr id="0" name=""/>
        <dsp:cNvSpPr/>
      </dsp:nvSpPr>
      <dsp:spPr>
        <a:xfrm>
          <a:off x="5486232" y="701686"/>
          <a:ext cx="4113795" cy="26122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i="1" kern="1200" baseline="0" dirty="0"/>
            <a:t>Individually</a:t>
          </a:r>
          <a:r>
            <a:rPr lang="en-GB" sz="3200" kern="1200" baseline="0" dirty="0"/>
            <a:t> - a requirement provides very specific details about a small aspect of the system</a:t>
          </a:r>
          <a:endParaRPr lang="en-US" sz="3200" kern="1200" dirty="0"/>
        </a:p>
      </dsp:txBody>
      <dsp:txXfrm>
        <a:off x="5562742" y="778196"/>
        <a:ext cx="3960775" cy="24592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82D076-6A6A-4130-BE80-B313144700BC}">
      <dsp:nvSpPr>
        <dsp:cNvPr id="0" name=""/>
        <dsp:cNvSpPr/>
      </dsp:nvSpPr>
      <dsp:spPr>
        <a:xfrm>
          <a:off x="0" y="1804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5D5410-D3A5-43BB-B296-2A2E9F51AFCA}">
      <dsp:nvSpPr>
        <dsp:cNvPr id="0" name=""/>
        <dsp:cNvSpPr/>
      </dsp:nvSpPr>
      <dsp:spPr>
        <a:xfrm>
          <a:off x="232579" y="174797"/>
          <a:ext cx="422872" cy="4228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DA0593-E3BD-49F3-9A8F-04523C084189}">
      <dsp:nvSpPr>
        <dsp:cNvPr id="0" name=""/>
        <dsp:cNvSpPr/>
      </dsp:nvSpPr>
      <dsp:spPr>
        <a:xfrm>
          <a:off x="888032" y="1804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baseline="0"/>
            <a:t>What is / is not allowed for a name</a:t>
          </a:r>
          <a:endParaRPr lang="en-US" sz="1900" kern="1200"/>
        </a:p>
      </dsp:txBody>
      <dsp:txXfrm>
        <a:off x="888032" y="1804"/>
        <a:ext cx="5618271" cy="768859"/>
      </dsp:txXfrm>
    </dsp:sp>
    <dsp:sp modelId="{3F04AED8-AA1A-4794-A189-099125BBD6F5}">
      <dsp:nvSpPr>
        <dsp:cNvPr id="0" name=""/>
        <dsp:cNvSpPr/>
      </dsp:nvSpPr>
      <dsp:spPr>
        <a:xfrm>
          <a:off x="0" y="962878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E9EBD8-4669-4C07-8D35-07E4C2E1C87B}">
      <dsp:nvSpPr>
        <dsp:cNvPr id="0" name=""/>
        <dsp:cNvSpPr/>
      </dsp:nvSpPr>
      <dsp:spPr>
        <a:xfrm>
          <a:off x="232579" y="1135872"/>
          <a:ext cx="422872" cy="4228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FCDDA3-96ED-495E-B347-36F4EE13C0EF}">
      <dsp:nvSpPr>
        <dsp:cNvPr id="0" name=""/>
        <dsp:cNvSpPr/>
      </dsp:nvSpPr>
      <dsp:spPr>
        <a:xfrm>
          <a:off x="888032" y="962878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baseline="0"/>
            <a:t>What is / is not allowed for a date of birth</a:t>
          </a:r>
          <a:endParaRPr lang="en-US" sz="1900" kern="1200"/>
        </a:p>
      </dsp:txBody>
      <dsp:txXfrm>
        <a:off x="888032" y="962878"/>
        <a:ext cx="5618271" cy="768859"/>
      </dsp:txXfrm>
    </dsp:sp>
    <dsp:sp modelId="{3BE7DFA0-6990-467A-8117-02279045B839}">
      <dsp:nvSpPr>
        <dsp:cNvPr id="0" name=""/>
        <dsp:cNvSpPr/>
      </dsp:nvSpPr>
      <dsp:spPr>
        <a:xfrm>
          <a:off x="0" y="1923953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1672CE-7D73-43D1-97B8-7533AB89B9FB}">
      <dsp:nvSpPr>
        <dsp:cNvPr id="0" name=""/>
        <dsp:cNvSpPr/>
      </dsp:nvSpPr>
      <dsp:spPr>
        <a:xfrm>
          <a:off x="232579" y="2096946"/>
          <a:ext cx="422872" cy="4228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8247C5-F0C9-460B-95BD-C4E992FC33A4}">
      <dsp:nvSpPr>
        <dsp:cNvPr id="0" name=""/>
        <dsp:cNvSpPr/>
      </dsp:nvSpPr>
      <dsp:spPr>
        <a:xfrm>
          <a:off x="888032" y="1923953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baseline="0" dirty="0"/>
            <a:t>What happens when they enter an invalid name/DOB</a:t>
          </a:r>
          <a:endParaRPr lang="en-US" sz="1900" kern="1200" dirty="0"/>
        </a:p>
      </dsp:txBody>
      <dsp:txXfrm>
        <a:off x="888032" y="1923953"/>
        <a:ext cx="5618271" cy="768859"/>
      </dsp:txXfrm>
    </dsp:sp>
    <dsp:sp modelId="{FE8122E9-8D0D-4581-B1D6-EDED616DDAE5}">
      <dsp:nvSpPr>
        <dsp:cNvPr id="0" name=""/>
        <dsp:cNvSpPr/>
      </dsp:nvSpPr>
      <dsp:spPr>
        <a:xfrm>
          <a:off x="0" y="2885027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0BB417-101D-45D4-8C72-30990B2F868B}">
      <dsp:nvSpPr>
        <dsp:cNvPr id="0" name=""/>
        <dsp:cNvSpPr/>
      </dsp:nvSpPr>
      <dsp:spPr>
        <a:xfrm>
          <a:off x="232579" y="3058020"/>
          <a:ext cx="422872" cy="4228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F2218-D023-4AA1-9257-E6390E547406}">
      <dsp:nvSpPr>
        <dsp:cNvPr id="0" name=""/>
        <dsp:cNvSpPr/>
      </dsp:nvSpPr>
      <dsp:spPr>
        <a:xfrm>
          <a:off x="888032" y="2885027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baseline="0"/>
            <a:t>What text is displayed on the message screen</a:t>
          </a:r>
          <a:endParaRPr lang="en-US" sz="1900" kern="1200"/>
        </a:p>
      </dsp:txBody>
      <dsp:txXfrm>
        <a:off x="888032" y="2885027"/>
        <a:ext cx="5618271" cy="768859"/>
      </dsp:txXfrm>
    </dsp:sp>
    <dsp:sp modelId="{CF730454-B1F4-48C2-90F6-DD51F5CB27C2}">
      <dsp:nvSpPr>
        <dsp:cNvPr id="0" name=""/>
        <dsp:cNvSpPr/>
      </dsp:nvSpPr>
      <dsp:spPr>
        <a:xfrm>
          <a:off x="0" y="3846101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5E4AE6-B369-46C3-B83F-AE53E0895142}">
      <dsp:nvSpPr>
        <dsp:cNvPr id="0" name=""/>
        <dsp:cNvSpPr/>
      </dsp:nvSpPr>
      <dsp:spPr>
        <a:xfrm>
          <a:off x="232579" y="4019095"/>
          <a:ext cx="422872" cy="4228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D29E0-1650-4F94-AE0A-C319175428D3}">
      <dsp:nvSpPr>
        <dsp:cNvPr id="0" name=""/>
        <dsp:cNvSpPr/>
      </dsp:nvSpPr>
      <dsp:spPr>
        <a:xfrm>
          <a:off x="888032" y="3846101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baseline="0"/>
            <a:t>What message is given on their birthday</a:t>
          </a:r>
          <a:endParaRPr lang="en-US" sz="1900" kern="1200"/>
        </a:p>
      </dsp:txBody>
      <dsp:txXfrm>
        <a:off x="888032" y="3846101"/>
        <a:ext cx="5618271" cy="768859"/>
      </dsp:txXfrm>
    </dsp:sp>
    <dsp:sp modelId="{9E2533E4-DA41-488E-A753-565821DF2711}">
      <dsp:nvSpPr>
        <dsp:cNvPr id="0" name=""/>
        <dsp:cNvSpPr/>
      </dsp:nvSpPr>
      <dsp:spPr>
        <a:xfrm>
          <a:off x="0" y="4807176"/>
          <a:ext cx="6506304" cy="7688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7CB5A-81E5-43E2-8C6A-CD56A9B14D85}">
      <dsp:nvSpPr>
        <dsp:cNvPr id="0" name=""/>
        <dsp:cNvSpPr/>
      </dsp:nvSpPr>
      <dsp:spPr>
        <a:xfrm>
          <a:off x="232579" y="4980169"/>
          <a:ext cx="422872" cy="42287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2816B-50AA-4FC9-82E4-213F08D4F15A}">
      <dsp:nvSpPr>
        <dsp:cNvPr id="0" name=""/>
        <dsp:cNvSpPr/>
      </dsp:nvSpPr>
      <dsp:spPr>
        <a:xfrm>
          <a:off x="888032" y="4807176"/>
          <a:ext cx="5618271" cy="768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71" tIns="81371" rIns="81371" bIns="813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baseline="0"/>
            <a:t>What happens when they click "try again"</a:t>
          </a:r>
          <a:endParaRPr lang="en-US" sz="1900" kern="1200"/>
        </a:p>
      </dsp:txBody>
      <dsp:txXfrm>
        <a:off x="888032" y="4807176"/>
        <a:ext cx="5618271" cy="768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11BB0-6FC9-F54C-9FA2-955B2E2FAE9E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2D4F6-0C65-7344-8E65-D4CA3EE1C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35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avoid group think, come up with 4 or 5 yourself, before taking them to the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C6EB7-6E80-E34D-8DFA-1FB7C52665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14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Implementation-free(does not contain software design decisions)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2D4F6-0C65-7344-8E65-D4CA3EE1CAC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92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could the requirement </a:t>
            </a:r>
            <a:r>
              <a:rPr lang="en-GB" dirty="0"/>
              <a:t>“Each page </a:t>
            </a:r>
            <a:r>
              <a:rPr lang="en-GB" b="1" dirty="0"/>
              <a:t>should</a:t>
            </a:r>
            <a:r>
              <a:rPr lang="en-GB" dirty="0"/>
              <a:t> be shown </a:t>
            </a:r>
            <a:r>
              <a:rPr lang="en-GB" b="1" dirty="0"/>
              <a:t>quickly</a:t>
            </a:r>
            <a:r>
              <a:rPr lang="en-GB" dirty="0"/>
              <a:t>” be improved?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2D4F6-0C65-7344-8E65-D4CA3EE1CA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83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prioritise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2D4F6-0C65-7344-8E65-D4CA3EE1CAC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04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2D4F6-0C65-7344-8E65-D4CA3EE1CAC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23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completeness: Please read in your own time and ask any questions during the next lecture or during surgeries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9C6EB7-6E80-E34D-8DFA-1FB7C52665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93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 functional requirement specifies something that a user needs to perform their work (e.g., visibility)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 system may be required to enter and print cost estimates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 non- functional requirement specify all the remaining requirements not covered by the functional requirements i.e., quality requirements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Accessibility, concurrency, performance efficiency, price, privacy, interoperability, usability, security, etc.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2D4F6-0C65-7344-8E65-D4CA3EE1CA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41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²"/>
            </a:pPr>
            <a:r>
              <a:rPr lang="en-GB" alt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These define </a:t>
            </a:r>
            <a:r>
              <a:rPr lang="en-GB" altLang="en-US" i="1" dirty="0">
                <a:solidFill>
                  <a:srgbClr val="00B0F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system properties </a:t>
            </a:r>
            <a:r>
              <a:rPr lang="en-GB" alt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and </a:t>
            </a:r>
            <a:r>
              <a:rPr lang="en-GB" altLang="en-US" i="1" dirty="0">
                <a:solidFill>
                  <a:srgbClr val="00B0F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constraints </a:t>
            </a:r>
            <a:r>
              <a:rPr lang="en-GB" alt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e.g. reliability, response time, and storage requirements. Constraints are I/O device capability, system representations, etc.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²"/>
            </a:pPr>
            <a:r>
              <a:rPr lang="en-GB" alt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Process requirements may also be specified mandating a particular IDE, programming language or development method.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2D4F6-0C65-7344-8E65-D4CA3EE1CA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14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 external services</a:t>
            </a:r>
          </a:p>
          <a:p>
            <a:endParaRPr lang="en-US" dirty="0"/>
          </a:p>
          <a:p>
            <a:r>
              <a:rPr lang="en-US" dirty="0"/>
              <a:t>Not </a:t>
            </a:r>
            <a:r>
              <a:rPr lang="en-US" dirty="0" err="1"/>
              <a:t>indepenent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2D4F6-0C65-7344-8E65-D4CA3EE1CA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73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 training time – errors should be </a:t>
            </a:r>
            <a:r>
              <a:rPr lang="en-US"/>
              <a:t>minimised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2D4F6-0C65-7344-8E65-D4CA3EE1CA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6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The last point is an example for a non-functional requirement.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D4F6-0C65-7344-8E65-D4CA3EE1CA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7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Most of the examples are functional requirements, but the concepts can be transferred to non-functional requirements</a:t>
            </a:r>
            <a:r>
              <a:rPr lang="en-GB" baseline="0" dirty="0"/>
              <a:t> as well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D4F6-0C65-7344-8E65-D4CA3EE1CA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83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“too long” is not specific enough</a:t>
            </a:r>
          </a:p>
          <a:p>
            <a:pPr marL="228600" indent="-228600">
              <a:buAutoNum type="arabicPeriod"/>
            </a:pPr>
            <a:r>
              <a:rPr lang="en-GB" baseline="0" dirty="0"/>
              <a:t>Will any user have a name of 10000 characters or 1000 words length?</a:t>
            </a:r>
          </a:p>
          <a:p>
            <a:pPr marL="228600" indent="-228600">
              <a:buAutoNum type="arabicPeriod"/>
            </a:pPr>
            <a:r>
              <a:rPr lang="en-GB" baseline="0" dirty="0"/>
              <a:t>BEST: Clear and precise. See the following slides for detailed reasoning</a:t>
            </a:r>
          </a:p>
          <a:p>
            <a:pPr marL="228600" indent="-228600">
              <a:buAutoNum type="arabicPeriod"/>
            </a:pPr>
            <a:r>
              <a:rPr lang="en-GB" baseline="0" dirty="0"/>
              <a:t>system cannot deal with “any length”, e.g. unclear how much space to reserve for the name. Thus requirement needs to be reworked.</a:t>
            </a:r>
          </a:p>
          <a:p>
            <a:pPr marL="228600" indent="-228600">
              <a:buAutoNum type="arabicPeriod"/>
            </a:pPr>
            <a:r>
              <a:rPr lang="en-GB" baseline="0" dirty="0"/>
              <a:t>unclear which date: The birthday (doesn’t make sense), the date to calculate the number of days until their birthday? Should be clearly specified. Can we obtain the </a:t>
            </a:r>
            <a:r>
              <a:rPr lang="en-GB" baseline="0" dirty="0" err="1"/>
              <a:t>timezone</a:t>
            </a:r>
            <a:r>
              <a:rPr lang="en-GB" baseline="0" dirty="0"/>
              <a:t> of the user?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D4F6-0C65-7344-8E65-D4CA3EE1CAC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37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99DD0A7-426D-2A46-9E4C-78F642C955A9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2B24064-78C3-3E42-A788-F53C7F90395D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97317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DD0A7-426D-2A46-9E4C-78F642C955A9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24064-78C3-3E42-A788-F53C7F903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46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DD0A7-426D-2A46-9E4C-78F642C955A9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24064-78C3-3E42-A788-F53C7F903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74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97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40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67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67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22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445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42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32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DD0A7-426D-2A46-9E4C-78F642C955A9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24064-78C3-3E42-A788-F53C7F903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10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233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613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8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99DD0A7-426D-2A46-9E4C-78F642C955A9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2B24064-78C3-3E42-A788-F53C7F90395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82771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DD0A7-426D-2A46-9E4C-78F642C955A9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24064-78C3-3E42-A788-F53C7F903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02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DD0A7-426D-2A46-9E4C-78F642C955A9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24064-78C3-3E42-A788-F53C7F903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06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DD0A7-426D-2A46-9E4C-78F642C955A9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24064-78C3-3E42-A788-F53C7F903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1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DD0A7-426D-2A46-9E4C-78F642C955A9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24064-78C3-3E42-A788-F53C7F903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80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99DD0A7-426D-2A46-9E4C-78F642C955A9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2B24064-78C3-3E42-A788-F53C7F90395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5675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99DD0A7-426D-2A46-9E4C-78F642C955A9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2B24064-78C3-3E42-A788-F53C7F90395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237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99DD0A7-426D-2A46-9E4C-78F642C955A9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2B24064-78C3-3E42-A788-F53C7F90395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17164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59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pp.tophat.com/login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tophat.com/logi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hyperlink" Target="https://app.tophat.com/log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mailto:mmh21@leicester.ac.uk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pp.tophat.com/log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hyperlink" Target="mailto:mmh21@leicester.ac.u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082B50-8920-6346-B9A5-4E76169BE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 err="1"/>
              <a:t>TopHat</a:t>
            </a:r>
            <a:r>
              <a:rPr lang="en-US" dirty="0"/>
              <a:t> activities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FAC463-5995-A94C-891F-569A5913D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6637078" cy="3581400"/>
          </a:xfrm>
        </p:spPr>
        <p:txBody>
          <a:bodyPr>
            <a:normAutofit/>
          </a:bodyPr>
          <a:lstStyle/>
          <a:p>
            <a:r>
              <a:rPr lang="en-US" sz="2800" dirty="0"/>
              <a:t>Please join and indicate that you have done so:</a:t>
            </a:r>
          </a:p>
          <a:p>
            <a:endParaRPr lang="en-US" sz="2800" dirty="0"/>
          </a:p>
          <a:p>
            <a:r>
              <a:rPr lang="en-US" sz="2800" dirty="0">
                <a:hlinkClick r:id="rId2"/>
              </a:rPr>
              <a:t>https://app.tophat.com/login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Join: </a:t>
            </a:r>
            <a:r>
              <a:rPr lang="en-US" sz="2800" b="1" dirty="0"/>
              <a:t>147651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059" y="3343275"/>
            <a:ext cx="14478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19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E0C1A-E947-D846-94C0-27CE77A06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944100" cy="1485900"/>
          </a:xfrm>
        </p:spPr>
        <p:txBody>
          <a:bodyPr>
            <a:normAutofit/>
          </a:bodyPr>
          <a:lstStyle/>
          <a:p>
            <a:r>
              <a:rPr lang="en-GB" dirty="0"/>
              <a:t>Instructions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B3580-E23F-4546-8CCB-E6592569C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Non-Functional requirements</a:t>
            </a:r>
          </a:p>
          <a:p>
            <a:r>
              <a:rPr lang="en-GB" dirty="0"/>
              <a:t>Based on your project description and data collection / analysis results: </a:t>
            </a:r>
          </a:p>
          <a:p>
            <a:pPr lvl="1"/>
            <a:r>
              <a:rPr lang="en-US" dirty="0"/>
              <a:t>Think about which performance characteristics are needed (User Stories can help here)</a:t>
            </a:r>
          </a:p>
          <a:p>
            <a:pPr lvl="1"/>
            <a:r>
              <a:rPr lang="en-US" dirty="0"/>
              <a:t>Write must have / should have / could have non-functional requirements covering those characteristics</a:t>
            </a:r>
          </a:p>
          <a:p>
            <a:pPr lvl="1"/>
            <a:r>
              <a:rPr lang="en-US" dirty="0"/>
              <a:t>Focus on characteristics specific to your project (e.g. login speed, password reset time and other common characteristics are less important)</a:t>
            </a:r>
          </a:p>
        </p:txBody>
      </p:sp>
    </p:spTree>
    <p:extLst>
      <p:ext uri="{BB962C8B-B14F-4D97-AF65-F5344CB8AC3E}">
        <p14:creationId xmlns:p14="http://schemas.microsoft.com/office/powerpoint/2010/main" val="1143116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6E90-72F1-104A-AA74-1CF48AE0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9675341" cy="1485900"/>
          </a:xfrm>
        </p:spPr>
        <p:txBody>
          <a:bodyPr/>
          <a:lstStyle/>
          <a:p>
            <a:r>
              <a:rPr lang="en-US" dirty="0"/>
              <a:t>Marking rubric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78" y="3054928"/>
            <a:ext cx="11821244" cy="204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63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95523FC8-0ACB-A143-9B09-9AE4F8C768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Reminder: Functional and non-functional requirements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00EB09A-5A04-DD47-9B1F-7C58796C59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en-US" b="1" dirty="0"/>
              <a:t>Functional requirements</a:t>
            </a:r>
          </a:p>
          <a:p>
            <a:pPr lvl="1"/>
            <a:r>
              <a:rPr lang="en-GB" altLang="en-US" dirty="0"/>
              <a:t>Statements of services the system should provide, how the system should react to particular inputs and how the system should behave in particular situations.</a:t>
            </a:r>
          </a:p>
          <a:p>
            <a:pPr lvl="1"/>
            <a:r>
              <a:rPr lang="en-GB" altLang="en-US" dirty="0"/>
              <a:t>May state what the system should not do.</a:t>
            </a:r>
          </a:p>
          <a:p>
            <a:r>
              <a:rPr lang="en-GB" altLang="en-US" b="1" dirty="0"/>
              <a:t>Non-functional requirements</a:t>
            </a:r>
          </a:p>
          <a:p>
            <a:pPr lvl="1"/>
            <a:r>
              <a:rPr lang="en-GB" altLang="en-US" dirty="0"/>
              <a:t>Constraints on the services or functions offered by the system such as timing constraints, constraints on the development process, standards, etc.</a:t>
            </a:r>
          </a:p>
          <a:p>
            <a:pPr lvl="1"/>
            <a:r>
              <a:rPr lang="en-GB" altLang="en-US" dirty="0"/>
              <a:t>Often apply to the system as a whole rather than individual features or services.</a:t>
            </a:r>
          </a:p>
        </p:txBody>
      </p:sp>
    </p:spTree>
    <p:extLst>
      <p:ext uri="{BB962C8B-B14F-4D97-AF65-F5344CB8AC3E}">
        <p14:creationId xmlns:p14="http://schemas.microsoft.com/office/powerpoint/2010/main" val="1233531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Non-Functional Requirements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230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BE6D7-027D-F448-B952-F84C4BCF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Non-functional 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61374-1400-294E-8170-0B33F4C2E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"How the system will do it": usually performance characteristics:</a:t>
            </a:r>
          </a:p>
          <a:p>
            <a:pPr lvl="1"/>
            <a:r>
              <a:rPr lang="en-GB" b="1" dirty="0"/>
              <a:t>Speed</a:t>
            </a:r>
            <a:r>
              <a:rPr lang="en-GB" dirty="0"/>
              <a:t> - e.g. how long a page takes to load</a:t>
            </a:r>
          </a:p>
          <a:p>
            <a:pPr lvl="1"/>
            <a:r>
              <a:rPr lang="en-GB" b="1" dirty="0"/>
              <a:t>Efficiency</a:t>
            </a:r>
            <a:r>
              <a:rPr lang="en-GB" dirty="0"/>
              <a:t> - e.g. how much memory it requires</a:t>
            </a:r>
          </a:p>
          <a:p>
            <a:pPr lvl="1"/>
            <a:r>
              <a:rPr lang="en-GB" b="1" dirty="0"/>
              <a:t>Security</a:t>
            </a:r>
          </a:p>
          <a:p>
            <a:pPr lvl="1"/>
            <a:r>
              <a:rPr lang="en-GB" b="1" dirty="0"/>
              <a:t>Capacity-</a:t>
            </a:r>
            <a:r>
              <a:rPr lang="en-GB" dirty="0"/>
              <a:t> e.g. how much data will the system hold</a:t>
            </a:r>
          </a:p>
          <a:p>
            <a:pPr lvl="1"/>
            <a:r>
              <a:rPr lang="en-GB" b="1" dirty="0"/>
              <a:t>Accessibility</a:t>
            </a:r>
            <a:r>
              <a:rPr lang="en-GB" dirty="0"/>
              <a:t> - how easy it is to use </a:t>
            </a:r>
          </a:p>
          <a:p>
            <a:r>
              <a:rPr lang="en-GB" altLang="en-US" dirty="0"/>
              <a:t>Non-functional requirements may be more critical than functional requirements. If these are not met, the system may be unusable.</a:t>
            </a:r>
          </a:p>
          <a:p>
            <a:r>
              <a:rPr lang="en-GB" dirty="0"/>
              <a:t>Non-functional requirements should also be measurable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470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BE6D7-027D-F448-B952-F84C4BCF5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GB" sz="4100" dirty="0"/>
              <a:t>Non-functional requirements - Examples</a:t>
            </a:r>
            <a:endParaRPr lang="en-US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61374-1400-294E-8170-0B33F4C2E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GB" dirty="0"/>
              <a:t>“The login page will appear within 1 second”</a:t>
            </a:r>
          </a:p>
          <a:p>
            <a:r>
              <a:rPr lang="en-GB" dirty="0"/>
              <a:t>“... not slow down for up to 100 simultaneous users.”</a:t>
            </a:r>
          </a:p>
          <a:p>
            <a:r>
              <a:rPr lang="en-GB" dirty="0"/>
              <a:t>“Users should be able to log in without using a mouse.”</a:t>
            </a:r>
          </a:p>
          <a:p>
            <a:r>
              <a:rPr lang="en-GB" dirty="0"/>
              <a:t>“The system can store 1000 images of 1GB each.”</a:t>
            </a:r>
          </a:p>
          <a:p>
            <a:r>
              <a:rPr lang="en-GB" dirty="0"/>
              <a:t>“The system will initialise in less than 20 seconds.”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59424-0B44-4C9D-BAAB-FFFA1503D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15" r="29477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42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7CCB0A7E-2566-4D44-8CE1-5E68E0E8D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Types of nonfunctional requirement</a:t>
            </a:r>
            <a:r>
              <a:rPr lang="en-GB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5365" name="Picture 6" descr="4.3 Non-functionalReq.eps">
            <a:extLst>
              <a:ext uri="{FF2B5EF4-FFF2-40B4-BE49-F238E27FC236}">
                <a16:creationId xmlns:a16="http://schemas.microsoft.com/office/drawing/2014/main" id="{CB353550-EE81-3E48-8BE1-85195D3CB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752600"/>
            <a:ext cx="7924800" cy="444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6072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2AB2FC18-BDA8-264E-97E2-F106937CC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Non-functional requirements implementation</a:t>
            </a:r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F7180155-C6AF-3448-8812-84AA82967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Non-functional requirements may affect the overall architecture of a system rather than the individual components. </a:t>
            </a:r>
          </a:p>
          <a:p>
            <a:pPr lvl="1"/>
            <a:r>
              <a:rPr lang="en-US" altLang="en-US" dirty="0"/>
              <a:t>For example, to ensure that performance requirements are met, you may have to organize the system to minimize communications between components.</a:t>
            </a:r>
          </a:p>
          <a:p>
            <a:pPr lvl="1"/>
            <a:r>
              <a:rPr lang="en-US" altLang="en-US" dirty="0"/>
              <a:t>e.g.</a:t>
            </a:r>
          </a:p>
          <a:p>
            <a:pPr lvl="2"/>
            <a:r>
              <a:rPr lang="en-US" altLang="en-US" dirty="0"/>
              <a:t>“The password must be stored securely (hashed and salted) in </a:t>
            </a:r>
            <a:r>
              <a:rPr lang="en-US" altLang="en-US"/>
              <a:t>the database.”</a:t>
            </a:r>
            <a:endParaRPr lang="en-US" altLang="en-US" dirty="0"/>
          </a:p>
          <a:p>
            <a:pPr marL="987552" lvl="2" indent="0">
              <a:buNone/>
            </a:pPr>
            <a:r>
              <a:rPr lang="en-US" altLang="en-US" dirty="0"/>
              <a:t>vs</a:t>
            </a:r>
          </a:p>
          <a:p>
            <a:pPr lvl="2"/>
            <a:r>
              <a:rPr lang="en-US" altLang="en-US" dirty="0"/>
              <a:t>“The https-protocol must be used for the entire system.”</a:t>
            </a:r>
            <a:endParaRPr lang="en-GB" altLang="en-US" dirty="0"/>
          </a:p>
          <a:p>
            <a:r>
              <a:rPr lang="en-US" altLang="en-US" dirty="0"/>
              <a:t>A single non-functional requirement, such as a security requirement, may generate a number of related functional requirements that define system services that are required. </a:t>
            </a:r>
          </a:p>
          <a:p>
            <a:pPr lvl="1"/>
            <a:r>
              <a:rPr lang="en-US" altLang="en-US" dirty="0"/>
              <a:t>It may also generate requirements that restrict existing requirements. </a:t>
            </a:r>
          </a:p>
        </p:txBody>
      </p:sp>
    </p:spTree>
    <p:extLst>
      <p:ext uri="{BB962C8B-B14F-4D97-AF65-F5344CB8AC3E}">
        <p14:creationId xmlns:p14="http://schemas.microsoft.com/office/powerpoint/2010/main" val="3195379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8" name="Group 7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1509" name="Rectangle 74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6" name="Title 1">
            <a:extLst>
              <a:ext uri="{FF2B5EF4-FFF2-40B4-BE49-F238E27FC236}">
                <a16:creationId xmlns:a16="http://schemas.microsoft.com/office/drawing/2014/main" id="{73C4EE4C-2FCF-FE49-9837-E0D5AB5CC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en-US" sz="3300" cap="all"/>
              <a:t>Metrics for specifying non-functional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C4C2-C9AE-5243-985D-4585EED4C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4186" y="4436462"/>
            <a:ext cx="3355942" cy="179465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300"/>
              <a:t>If possible, write them in a quantitative way</a:t>
            </a:r>
          </a:p>
        </p:txBody>
      </p:sp>
      <p:sp>
        <p:nvSpPr>
          <p:cNvPr id="21510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37D945-1103-DB4B-8B7F-DCCA42C16588}"/>
              </a:ext>
            </a:extLst>
          </p:cNvPr>
          <p:cNvGraphicFramePr>
            <a:graphicFrameLocks noGrp="1"/>
          </p:cNvGraphicFramePr>
          <p:nvPr/>
        </p:nvGraphicFramePr>
        <p:xfrm>
          <a:off x="1379023" y="1406255"/>
          <a:ext cx="5659223" cy="4244686"/>
        </p:xfrm>
        <a:graphic>
          <a:graphicData uri="http://schemas.openxmlformats.org/drawingml/2006/table">
            <a:tbl>
              <a:tblPr firstRow="1" bandRow="1"/>
              <a:tblGrid>
                <a:gridCol w="1799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131"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Property</a:t>
                      </a:r>
                    </a:p>
                  </a:txBody>
                  <a:tcPr marL="60389" marR="60389" marT="75618" marB="756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Measure</a:t>
                      </a:r>
                    </a:p>
                  </a:txBody>
                  <a:tcPr marL="60389" marR="60389" marT="75618" marB="756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0808"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Speed</a:t>
                      </a:r>
                    </a:p>
                  </a:txBody>
                  <a:tcPr marL="60389" marR="60389" marT="0" marB="756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Processed transactions/second</a:t>
                      </a:r>
                    </a:p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User/event response time</a:t>
                      </a:r>
                    </a:p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Screen refresh time</a:t>
                      </a:r>
                    </a:p>
                  </a:txBody>
                  <a:tcPr marL="60389" marR="60389" marT="0" marB="756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161"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Size</a:t>
                      </a:r>
                    </a:p>
                  </a:txBody>
                  <a:tcPr marL="60389" marR="60389" marT="0" marB="756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Mbytes</a:t>
                      </a:r>
                    </a:p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Number of ROM chips</a:t>
                      </a:r>
                    </a:p>
                  </a:txBody>
                  <a:tcPr marL="60389" marR="60389" marT="0" marB="756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161"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Ease of use</a:t>
                      </a:r>
                    </a:p>
                  </a:txBody>
                  <a:tcPr marL="60389" marR="60389" marT="0" marB="756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Training time</a:t>
                      </a:r>
                    </a:p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Number of help frames</a:t>
                      </a:r>
                    </a:p>
                  </a:txBody>
                  <a:tcPr marL="60389" marR="60389" marT="0" marB="756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245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Reliability</a:t>
                      </a:r>
                    </a:p>
                  </a:txBody>
                  <a:tcPr marL="60389" marR="60389" marT="0" marB="756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Mean time to failure</a:t>
                      </a:r>
                    </a:p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Probability of unavailability</a:t>
                      </a:r>
                    </a:p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Rate of failure occurrence</a:t>
                      </a:r>
                    </a:p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Availability</a:t>
                      </a:r>
                    </a:p>
                  </a:txBody>
                  <a:tcPr marL="60389" marR="60389" marT="0" marB="756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0808"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Robustness</a:t>
                      </a:r>
                    </a:p>
                  </a:txBody>
                  <a:tcPr marL="60389" marR="60389" marT="0" marB="756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Time to restart after failure</a:t>
                      </a:r>
                    </a:p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Percentage of events causing failure</a:t>
                      </a:r>
                    </a:p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Probability of data corruption on failure</a:t>
                      </a:r>
                    </a:p>
                  </a:txBody>
                  <a:tcPr marL="60389" marR="60389" marT="0" marB="756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9161"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Portability</a:t>
                      </a:r>
                    </a:p>
                  </a:txBody>
                  <a:tcPr marL="60389" marR="60389" marT="0" marB="756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Percentage of target dependent statements</a:t>
                      </a:r>
                    </a:p>
                    <a:p>
                      <a:pPr marL="0" marR="0" lvl="0" indent="0" algn="just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charset="0"/>
                        </a:rPr>
                        <a:t>Number of target systems</a:t>
                      </a:r>
                    </a:p>
                  </a:txBody>
                  <a:tcPr marL="60389" marR="60389" marT="0" marB="7561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0597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9AC13-6E7E-914D-B407-F81CAD251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Reminder:</a:t>
            </a:r>
            <a:br>
              <a:rPr lang="en-US" dirty="0"/>
            </a:br>
            <a:r>
              <a:rPr lang="en-US" dirty="0"/>
              <a:t>User stories (expenses)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658ED4D4-6AF1-47C2-BA09-225FC8F00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14" r="30477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D6D5C9-394D-2F4D-AB14-71DDD732F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273" y="2545398"/>
            <a:ext cx="7399540" cy="267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8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843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50993" y="1791021"/>
            <a:ext cx="4032456" cy="4032456"/>
          </a:xfrm>
          <a:custGeom>
            <a:avLst/>
            <a:gdLst/>
            <a:ahLst/>
            <a:cxnLst/>
            <a:rect l="l" t="t" r="r" b="b"/>
            <a:pathLst>
              <a:path w="6048684" h="6048684">
                <a:moveTo>
                  <a:pt x="0" y="0"/>
                </a:moveTo>
                <a:lnTo>
                  <a:pt x="6048683" y="0"/>
                </a:lnTo>
                <a:lnTo>
                  <a:pt x="6048683" y="6048683"/>
                </a:lnTo>
                <a:lnTo>
                  <a:pt x="0" y="60486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609630"/>
            <a:endParaRPr lang="en-GB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3379101" y="745386"/>
            <a:ext cx="2280876" cy="929493"/>
          </a:xfrm>
          <a:custGeom>
            <a:avLst/>
            <a:gdLst/>
            <a:ahLst/>
            <a:cxnLst/>
            <a:rect l="l" t="t" r="r" b="b"/>
            <a:pathLst>
              <a:path w="3421314" h="1394240">
                <a:moveTo>
                  <a:pt x="0" y="0"/>
                </a:moveTo>
                <a:lnTo>
                  <a:pt x="3421314" y="0"/>
                </a:lnTo>
                <a:lnTo>
                  <a:pt x="3421314" y="1394240"/>
                </a:lnTo>
                <a:lnTo>
                  <a:pt x="0" y="13942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471"/>
            </a:stretch>
          </a:blipFill>
        </p:spPr>
        <p:txBody>
          <a:bodyPr/>
          <a:lstStyle/>
          <a:p>
            <a:pPr defTabSz="609630"/>
            <a:endParaRPr lang="en-GB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669794" y="-413765"/>
            <a:ext cx="3664647" cy="3247793"/>
          </a:xfrm>
          <a:custGeom>
            <a:avLst/>
            <a:gdLst/>
            <a:ahLst/>
            <a:cxnLst/>
            <a:rect l="l" t="t" r="r" b="b"/>
            <a:pathLst>
              <a:path w="5496971" h="4871690">
                <a:moveTo>
                  <a:pt x="0" y="0"/>
                </a:moveTo>
                <a:lnTo>
                  <a:pt x="5496971" y="0"/>
                </a:lnTo>
                <a:lnTo>
                  <a:pt x="5496971" y="4871690"/>
                </a:lnTo>
                <a:lnTo>
                  <a:pt x="0" y="4871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GB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7503426" y="657522"/>
            <a:ext cx="1105221" cy="1105221"/>
          </a:xfrm>
          <a:custGeom>
            <a:avLst/>
            <a:gdLst/>
            <a:ahLst/>
            <a:cxnLst/>
            <a:rect l="l" t="t" r="r" b="b"/>
            <a:pathLst>
              <a:path w="1657832" h="1657832">
                <a:moveTo>
                  <a:pt x="0" y="0"/>
                </a:moveTo>
                <a:lnTo>
                  <a:pt x="1657832" y="0"/>
                </a:lnTo>
                <a:lnTo>
                  <a:pt x="1657832" y="1657832"/>
                </a:lnTo>
                <a:lnTo>
                  <a:pt x="0" y="16578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defTabSz="609630"/>
            <a:endParaRPr lang="en-GB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reeform 6"/>
          <p:cNvSpPr/>
          <p:nvPr/>
        </p:nvSpPr>
        <p:spPr>
          <a:xfrm flipH="1" flipV="1">
            <a:off x="1" y="3429000"/>
            <a:ext cx="3664647" cy="3247793"/>
          </a:xfrm>
          <a:custGeom>
            <a:avLst/>
            <a:gdLst/>
            <a:ahLst/>
            <a:cxnLst/>
            <a:rect l="l" t="t" r="r" b="b"/>
            <a:pathLst>
              <a:path w="5496971" h="4871690">
                <a:moveTo>
                  <a:pt x="5496971" y="4871690"/>
                </a:moveTo>
                <a:lnTo>
                  <a:pt x="0" y="4871690"/>
                </a:lnTo>
                <a:lnTo>
                  <a:pt x="0" y="0"/>
                </a:lnTo>
                <a:lnTo>
                  <a:pt x="5496971" y="0"/>
                </a:lnTo>
                <a:lnTo>
                  <a:pt x="5496971" y="487169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GB" sz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728073" y="5409623"/>
            <a:ext cx="122295" cy="462521"/>
            <a:chOff x="0" y="0"/>
            <a:chExt cx="569784" cy="21549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69784" cy="2154938"/>
            </a:xfrm>
            <a:custGeom>
              <a:avLst/>
              <a:gdLst/>
              <a:ahLst/>
              <a:cxnLst/>
              <a:rect l="l" t="t" r="r" b="b"/>
              <a:pathLst>
                <a:path w="569784" h="2154938">
                  <a:moveTo>
                    <a:pt x="0" y="0"/>
                  </a:moveTo>
                  <a:lnTo>
                    <a:pt x="569784" y="0"/>
                  </a:lnTo>
                  <a:lnTo>
                    <a:pt x="569784" y="2154938"/>
                  </a:lnTo>
                  <a:lnTo>
                    <a:pt x="0" y="2154938"/>
                  </a:lnTo>
                  <a:close/>
                </a:path>
              </a:pathLst>
            </a:custGeom>
            <a:solidFill>
              <a:srgbClr val="EE8743"/>
            </a:solidFill>
          </p:spPr>
          <p:txBody>
            <a:bodyPr/>
            <a:lstStyle/>
            <a:p>
              <a:pPr defTabSz="609630"/>
              <a:endParaRPr lang="en-GB"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361783" y="3942910"/>
            <a:ext cx="2219973" cy="2219973"/>
          </a:xfrm>
          <a:custGeom>
            <a:avLst/>
            <a:gdLst/>
            <a:ahLst/>
            <a:cxnLst/>
            <a:rect l="l" t="t" r="r" b="b"/>
            <a:pathLst>
              <a:path w="3329960" h="3329960">
                <a:moveTo>
                  <a:pt x="0" y="0"/>
                </a:moveTo>
                <a:lnTo>
                  <a:pt x="3329959" y="0"/>
                </a:lnTo>
                <a:lnTo>
                  <a:pt x="3329959" y="3329960"/>
                </a:lnTo>
                <a:lnTo>
                  <a:pt x="0" y="33299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pPr defTabSz="609630"/>
            <a:endParaRPr lang="en-GB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007052" y="5377873"/>
            <a:ext cx="2464221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152"/>
              </a:lnSpc>
              <a:spcBef>
                <a:spcPct val="0"/>
              </a:spcBef>
            </a:pPr>
            <a:r>
              <a:rPr lang="en-US" sz="1537">
                <a:solidFill>
                  <a:srgbClr val="F1F1F1"/>
                </a:solidFill>
                <a:latin typeface="DM Sans"/>
              </a:rPr>
              <a:t>Saturday 10th Feburary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07051" y="5609133"/>
            <a:ext cx="267972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152"/>
              </a:lnSpc>
              <a:spcBef>
                <a:spcPct val="0"/>
              </a:spcBef>
            </a:pPr>
            <a:r>
              <a:rPr lang="en-US" sz="1537">
                <a:solidFill>
                  <a:srgbClr val="F1F1F1"/>
                </a:solidFill>
                <a:latin typeface="DM Sans"/>
              </a:rPr>
              <a:t>SIR BOB BURGESS BUILDING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82520" y="234930"/>
            <a:ext cx="4426961" cy="268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276"/>
              </a:lnSpc>
            </a:pPr>
            <a:r>
              <a:rPr lang="en-US" sz="1625">
                <a:solidFill>
                  <a:srgbClr val="FFFFFF"/>
                </a:solidFill>
                <a:latin typeface="DM Sans"/>
              </a:rPr>
              <a:t>Leicester Computer Science Society Presents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52635" y="1042504"/>
            <a:ext cx="85813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4065"/>
              </a:lnSpc>
            </a:pPr>
            <a:r>
              <a:rPr lang="en-US" sz="3908">
                <a:solidFill>
                  <a:srgbClr val="EE8743"/>
                </a:solidFill>
                <a:latin typeface="Mokoto"/>
              </a:rPr>
              <a:t>X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9109" y="3242192"/>
            <a:ext cx="2219973" cy="445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3823"/>
              </a:lnSpc>
              <a:spcBef>
                <a:spcPct val="0"/>
              </a:spcBef>
            </a:pPr>
            <a:r>
              <a:rPr lang="en-US" sz="2731" dirty="0">
                <a:solidFill>
                  <a:srgbClr val="FFFFFF"/>
                </a:solidFill>
                <a:latin typeface="Futura Medium"/>
              </a:rPr>
              <a:t>Details Here!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55561" y="3770832"/>
            <a:ext cx="3367202" cy="1354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defTabSz="609630">
              <a:lnSpc>
                <a:spcPts val="2713"/>
              </a:lnSpc>
              <a:spcBef>
                <a:spcPct val="0"/>
              </a:spcBef>
            </a:pPr>
            <a:r>
              <a:rPr lang="en-US" sz="1937" dirty="0">
                <a:solidFill>
                  <a:srgbClr val="FFFFFF"/>
                </a:solidFill>
                <a:latin typeface="Futura"/>
              </a:rPr>
              <a:t>Join us for our 2023/2024 Hack Leicester. IBM mentors will be on deck, guiding you through challenges!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9AC13-6E7E-914D-B407-F81CAD251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Reminder:</a:t>
            </a:r>
            <a:br>
              <a:rPr lang="en-US" dirty="0"/>
            </a:br>
            <a:r>
              <a:rPr lang="en-US" dirty="0"/>
              <a:t>User stories (expenses)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658ED4D4-6AF1-47C2-BA09-225FC8F00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14" r="30477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A1738-EDD0-694B-AB4D-1680BD46A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GB" b="1" dirty="0"/>
              <a:t>As an</a:t>
            </a:r>
            <a:r>
              <a:rPr lang="en-GB" dirty="0"/>
              <a:t> employee </a:t>
            </a:r>
            <a:r>
              <a:rPr lang="en-GB" b="1" dirty="0"/>
              <a:t>I want to</a:t>
            </a:r>
            <a:r>
              <a:rPr lang="en-GB" dirty="0"/>
              <a:t> login </a:t>
            </a:r>
            <a:r>
              <a:rPr lang="en-GB" b="1" dirty="0"/>
              <a:t>so that</a:t>
            </a:r>
            <a:r>
              <a:rPr lang="en-GB" dirty="0"/>
              <a:t> I can claim my expenses or see my previous claims</a:t>
            </a:r>
            <a:endParaRPr lang="en-GB" b="1" dirty="0"/>
          </a:p>
          <a:p>
            <a:r>
              <a:rPr lang="en-GB" b="1" dirty="0"/>
              <a:t>As a </a:t>
            </a:r>
            <a:r>
              <a:rPr lang="en-GB" dirty="0"/>
              <a:t>claimant </a:t>
            </a:r>
            <a:r>
              <a:rPr lang="en-GB" b="1" dirty="0"/>
              <a:t>I want to </a:t>
            </a:r>
            <a:r>
              <a:rPr lang="en-GB" dirty="0"/>
              <a:t>add a new expense claim </a:t>
            </a:r>
            <a:r>
              <a:rPr lang="en-GB" b="1" dirty="0"/>
              <a:t>so that </a:t>
            </a:r>
            <a:r>
              <a:rPr lang="en-GB" dirty="0"/>
              <a:t>I can be reimbursed for expenses</a:t>
            </a:r>
          </a:p>
          <a:p>
            <a:r>
              <a:rPr lang="en-GB" b="1" dirty="0"/>
              <a:t>As a </a:t>
            </a:r>
            <a:r>
              <a:rPr lang="en-GB" dirty="0"/>
              <a:t>claimant </a:t>
            </a:r>
            <a:r>
              <a:rPr lang="en-GB" b="1" dirty="0"/>
              <a:t>I want to </a:t>
            </a:r>
            <a:r>
              <a:rPr lang="en-GB" dirty="0"/>
              <a:t>view a record of my previous expense claims </a:t>
            </a:r>
            <a:r>
              <a:rPr lang="en-GB" b="1" dirty="0"/>
              <a:t>so that</a:t>
            </a:r>
            <a:r>
              <a:rPr lang="en-GB" dirty="0"/>
              <a:t> I can check that I have been reimbursed correctly</a:t>
            </a:r>
          </a:p>
          <a:p>
            <a:r>
              <a:rPr lang="en-GB" b="1" dirty="0"/>
              <a:t>As a</a:t>
            </a:r>
            <a:r>
              <a:rPr lang="en-GB" dirty="0"/>
              <a:t> claimant </a:t>
            </a:r>
            <a:r>
              <a:rPr lang="en-GB" b="1" dirty="0"/>
              <a:t>I want to </a:t>
            </a:r>
            <a:r>
              <a:rPr lang="en-GB" dirty="0"/>
              <a:t>return to partially completed expense claims </a:t>
            </a:r>
            <a:r>
              <a:rPr lang="en-GB" b="1" dirty="0"/>
              <a:t>so that </a:t>
            </a:r>
            <a:r>
              <a:rPr lang="en-GB" dirty="0"/>
              <a:t>I don’t have to complete the form in a single sitting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17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User Story to Non-Functional Requirements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Think about</a:t>
            </a:r>
          </a:p>
          <a:p>
            <a:pPr lvl="1"/>
            <a:r>
              <a:rPr lang="en-GB" dirty="0"/>
              <a:t>acceptance criteria for the user story</a:t>
            </a:r>
          </a:p>
          <a:p>
            <a:pPr lvl="1"/>
            <a:r>
              <a:rPr lang="en-GB" dirty="0"/>
              <a:t>qualities the system needs to support this story</a:t>
            </a:r>
          </a:p>
        </p:txBody>
      </p:sp>
    </p:spTree>
    <p:extLst>
      <p:ext uri="{BB962C8B-B14F-4D97-AF65-F5344CB8AC3E}">
        <p14:creationId xmlns:p14="http://schemas.microsoft.com/office/powerpoint/2010/main" val="537390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058401" cy="1485900"/>
          </a:xfrm>
        </p:spPr>
        <p:txBody>
          <a:bodyPr>
            <a:normAutofit/>
          </a:bodyPr>
          <a:lstStyle/>
          <a:p>
            <a:r>
              <a:rPr lang="en-GB" sz="3200" dirty="0"/>
              <a:t>From User Stories (User Requirements) to</a:t>
            </a:r>
            <a:br>
              <a:rPr lang="en-GB" sz="3200" dirty="0"/>
            </a:br>
            <a:r>
              <a:rPr lang="en-GB" sz="3200" dirty="0"/>
              <a:t>Functional Requirements (System Requirements)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e.g.: “</a:t>
            </a:r>
            <a:r>
              <a:rPr lang="en-GB" b="1" dirty="0"/>
              <a:t>As a </a:t>
            </a:r>
            <a:r>
              <a:rPr lang="en-GB" dirty="0"/>
              <a:t>claimant </a:t>
            </a:r>
            <a:r>
              <a:rPr lang="en-GB" b="1" dirty="0"/>
              <a:t>I want to </a:t>
            </a:r>
            <a:r>
              <a:rPr lang="en-GB" dirty="0"/>
              <a:t>add a new expense claim </a:t>
            </a:r>
            <a:r>
              <a:rPr lang="en-GB" b="1" dirty="0"/>
              <a:t>so that </a:t>
            </a:r>
            <a:r>
              <a:rPr lang="en-GB" dirty="0"/>
              <a:t>I can be reimbursed for expenses.”</a:t>
            </a:r>
          </a:p>
          <a:p>
            <a:endParaRPr lang="en-GB" dirty="0"/>
          </a:p>
          <a:p>
            <a:pPr lvl="1"/>
            <a:r>
              <a:rPr lang="en-GB" dirty="0"/>
              <a:t>Can I save a draft of my claim and come back later to complete it?</a:t>
            </a:r>
          </a:p>
          <a:p>
            <a:pPr lvl="1"/>
            <a:r>
              <a:rPr lang="en-GB" dirty="0"/>
              <a:t>Can I check the claim before submitting it?</a:t>
            </a:r>
          </a:p>
          <a:p>
            <a:pPr lvl="1"/>
            <a:r>
              <a:rPr lang="en-GB" dirty="0"/>
              <a:t>Can I see the total claim amount based on what I have entered so far?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Can I add a claim at any time (24/7)?</a:t>
            </a:r>
          </a:p>
          <a:p>
            <a:pPr lvl="1"/>
            <a:r>
              <a:rPr lang="en-GB" dirty="0"/>
              <a:t>=&gt; “The system must have an uptime of 90% or more.”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30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Written System Requirements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3066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32812C54-7AEF-4ABB-826E-221F51CB0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7F91D-5DA0-2C4A-BAAF-11D58F34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864" y="685800"/>
            <a:ext cx="7705164" cy="1485900"/>
          </a:xfrm>
        </p:spPr>
        <p:txBody>
          <a:bodyPr>
            <a:normAutofit/>
          </a:bodyPr>
          <a:lstStyle/>
          <a:p>
            <a:r>
              <a:rPr lang="en-GB"/>
              <a:t>Written requirements</a:t>
            </a:r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891F40E4-8A76-44CF-91EC-907367352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0444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171013-D973-4187-9CF2-EE098EEF8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81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E7980-FBB9-DF4C-BE6C-7698E7701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864" y="2286000"/>
            <a:ext cx="7705164" cy="3581400"/>
          </a:xfrm>
        </p:spPr>
        <p:txBody>
          <a:bodyPr>
            <a:normAutofit/>
          </a:bodyPr>
          <a:lstStyle/>
          <a:p>
            <a:r>
              <a:rPr lang="en-GB" sz="3200" dirty="0"/>
              <a:t>How to write a good requirement</a:t>
            </a:r>
          </a:p>
          <a:p>
            <a:pPr lvl="1"/>
            <a:r>
              <a:rPr lang="en-GB" sz="3200" dirty="0"/>
              <a:t>(worth 10% of the module mark)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42171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DB88-193E-6241-AFF3-13AA0617B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GB" dirty="0"/>
              <a:t>Good Written Requirements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474B8CC-0FD5-42F7-875A-1AF17AEBE3E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8399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6" name="Picture 4" descr="Image result for cake">
            <a:extLst>
              <a:ext uri="{FF2B5EF4-FFF2-40B4-BE49-F238E27FC236}">
                <a16:creationId xmlns:a16="http://schemas.microsoft.com/office/drawing/2014/main" id="{6304270D-C4CE-2B47-92F4-BCACFEBDD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646" y="247650"/>
            <a:ext cx="1203854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9FE85A-1DE8-C24D-A2F5-F4932B6D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birthday calculator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920ECA-99FA-5B48-9679-9CBAE4D8F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7321" y="2286000"/>
            <a:ext cx="8769758" cy="3581400"/>
          </a:xfrm>
        </p:spPr>
      </p:pic>
    </p:spTree>
    <p:extLst>
      <p:ext uri="{BB962C8B-B14F-4D97-AF65-F5344CB8AC3E}">
        <p14:creationId xmlns:p14="http://schemas.microsoft.com/office/powerpoint/2010/main" val="480913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D0781-5228-694A-9653-D57F4FCCE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GB" dirty="0"/>
              <a:t>High-level description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4F8B2-73AC-E548-8CF4-D15192BB4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GB" sz="2400" dirty="0"/>
              <a:t>"When a user enters and submits a valid date of birth, they are shown a message that includes their name, and the number of days until their next birthday."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5C2E6-FB04-47B5-9488-B94763306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2" r="25742" b="-1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60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414C-8456-0B4E-90C4-CE7BED620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GB" dirty="0"/>
              <a:t>To be </a:t>
            </a:r>
            <a:r>
              <a:rPr lang="en-GB" b="1" dirty="0"/>
              <a:t>complete</a:t>
            </a:r>
            <a:r>
              <a:rPr lang="en-GB" dirty="0"/>
              <a:t> we need to describe:</a:t>
            </a:r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0FCE1EA-C7C3-4247-85AD-6FCCF446552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7136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B7FF5-233F-D14B-88D5-34B76B23F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GB" dirty="0"/>
              <a:t>To be </a:t>
            </a:r>
            <a:r>
              <a:rPr lang="en-GB" b="1" dirty="0"/>
              <a:t>complete</a:t>
            </a:r>
            <a:r>
              <a:rPr lang="en-GB" dirty="0"/>
              <a:t> we need to describe...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DE227-1E79-BF46-AF56-4996E5040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How quickly will the next page appear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Which web browsers will this work on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Will it accept </a:t>
            </a:r>
            <a:r>
              <a:rPr lang="en-GB" dirty="0" err="1"/>
              <a:t>unicode</a:t>
            </a:r>
            <a:r>
              <a:rPr lang="en-GB" dirty="0"/>
              <a:t> characters (or emojis)?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Probably a lot of other things we've not thought of....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0AD19-68C6-488F-B5E4-67B9D43690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60" r="23464" b="-1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76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242037"/>
            <a:ext cx="12192000" cy="6324600"/>
          </a:xfrm>
          <a:custGeom>
            <a:avLst/>
            <a:gdLst/>
            <a:ahLst/>
            <a:cxnLst/>
            <a:rect l="l" t="t" r="r" b="b"/>
            <a:pathLst>
              <a:path w="18288000" h="9486900">
                <a:moveTo>
                  <a:pt x="0" y="0"/>
                </a:moveTo>
                <a:lnTo>
                  <a:pt x="18288000" y="0"/>
                </a:lnTo>
                <a:lnTo>
                  <a:pt x="18288000" y="9486900"/>
                </a:lnTo>
                <a:lnTo>
                  <a:pt x="0" y="9486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91226" y="2326503"/>
            <a:ext cx="3809548" cy="666671"/>
          </a:xfrm>
          <a:custGeom>
            <a:avLst/>
            <a:gdLst/>
            <a:ahLst/>
            <a:cxnLst/>
            <a:rect l="l" t="t" r="r" b="b"/>
            <a:pathLst>
              <a:path w="5714322" h="1000006">
                <a:moveTo>
                  <a:pt x="0" y="0"/>
                </a:moveTo>
                <a:lnTo>
                  <a:pt x="5714322" y="0"/>
                </a:lnTo>
                <a:lnTo>
                  <a:pt x="5714322" y="1000006"/>
                </a:lnTo>
                <a:lnTo>
                  <a:pt x="0" y="100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59948" y="112623"/>
            <a:ext cx="8872105" cy="32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E9E9E9"/>
                </a:solidFill>
                <a:latin typeface="Montserrat"/>
              </a:rPr>
              <a:t>Computer Science Society X Maths Society X Actuarial Science Society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46700" y="3249594"/>
            <a:ext cx="3298602" cy="1029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1"/>
              </a:lnSpc>
            </a:pPr>
            <a:r>
              <a:rPr lang="en-US" sz="2879">
                <a:solidFill>
                  <a:srgbClr val="E9E9E9"/>
                </a:solidFill>
                <a:latin typeface="Alice Bold"/>
              </a:rPr>
              <a:t>YOU’RE</a:t>
            </a:r>
          </a:p>
          <a:p>
            <a:pPr algn="ctr">
              <a:lnSpc>
                <a:spcPts val="4535"/>
              </a:lnSpc>
              <a:spcBef>
                <a:spcPct val="0"/>
              </a:spcBef>
            </a:pPr>
            <a:endParaRPr lang="en-US" sz="2879">
              <a:solidFill>
                <a:srgbClr val="E9E9E9"/>
              </a:solidFill>
              <a:latin typeface="Alic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446700" y="3545106"/>
            <a:ext cx="3298602" cy="842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80"/>
              </a:lnSpc>
              <a:spcBef>
                <a:spcPct val="0"/>
              </a:spcBef>
            </a:pPr>
            <a:r>
              <a:rPr lang="en-US" sz="5128">
                <a:solidFill>
                  <a:srgbClr val="E9E9E9"/>
                </a:solidFill>
                <a:latin typeface="Alice Bold"/>
              </a:rPr>
              <a:t>INVITED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970509" y="4954089"/>
            <a:ext cx="774793" cy="77479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53215" y="0"/>
                  </a:moveTo>
                  <a:lnTo>
                    <a:pt x="659585" y="0"/>
                  </a:lnTo>
                  <a:cubicBezTo>
                    <a:pt x="744204" y="0"/>
                    <a:pt x="812800" y="68596"/>
                    <a:pt x="812800" y="153215"/>
                  </a:cubicBezTo>
                  <a:lnTo>
                    <a:pt x="812800" y="659585"/>
                  </a:lnTo>
                  <a:cubicBezTo>
                    <a:pt x="812800" y="744204"/>
                    <a:pt x="744204" y="812800"/>
                    <a:pt x="659585" y="812800"/>
                  </a:cubicBezTo>
                  <a:lnTo>
                    <a:pt x="153215" y="812800"/>
                  </a:lnTo>
                  <a:cubicBezTo>
                    <a:pt x="68596" y="812800"/>
                    <a:pt x="0" y="744204"/>
                    <a:pt x="0" y="659585"/>
                  </a:cubicBezTo>
                  <a:lnTo>
                    <a:pt x="0" y="153215"/>
                  </a:lnTo>
                  <a:cubicBezTo>
                    <a:pt x="0" y="68596"/>
                    <a:pt x="68596" y="0"/>
                    <a:pt x="153215" y="0"/>
                  </a:cubicBezTo>
                  <a:close/>
                </a:path>
              </a:pathLst>
            </a:custGeom>
            <a:blipFill>
              <a:blip r:embed="rId6"/>
              <a:stretch>
                <a:fillRect l="-10802" r="-1162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5612716" y="4431142"/>
            <a:ext cx="856422" cy="85642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38611" y="0"/>
                  </a:moveTo>
                  <a:lnTo>
                    <a:pt x="674189" y="0"/>
                  </a:lnTo>
                  <a:cubicBezTo>
                    <a:pt x="750742" y="0"/>
                    <a:pt x="812800" y="62058"/>
                    <a:pt x="812800" y="138611"/>
                  </a:cubicBezTo>
                  <a:lnTo>
                    <a:pt x="812800" y="674189"/>
                  </a:lnTo>
                  <a:cubicBezTo>
                    <a:pt x="812800" y="750742"/>
                    <a:pt x="750742" y="812800"/>
                    <a:pt x="674189" y="812800"/>
                  </a:cubicBezTo>
                  <a:lnTo>
                    <a:pt x="138611" y="812800"/>
                  </a:lnTo>
                  <a:cubicBezTo>
                    <a:pt x="62058" y="812800"/>
                    <a:pt x="0" y="750742"/>
                    <a:pt x="0" y="674189"/>
                  </a:cubicBezTo>
                  <a:lnTo>
                    <a:pt x="0" y="138611"/>
                  </a:lnTo>
                  <a:cubicBezTo>
                    <a:pt x="0" y="62058"/>
                    <a:pt x="62058" y="0"/>
                    <a:pt x="138611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4335377" y="4954089"/>
            <a:ext cx="774793" cy="77479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53215" y="0"/>
                  </a:moveTo>
                  <a:lnTo>
                    <a:pt x="659585" y="0"/>
                  </a:lnTo>
                  <a:cubicBezTo>
                    <a:pt x="744204" y="0"/>
                    <a:pt x="812800" y="68596"/>
                    <a:pt x="812800" y="153215"/>
                  </a:cubicBezTo>
                  <a:lnTo>
                    <a:pt x="812800" y="659585"/>
                  </a:lnTo>
                  <a:cubicBezTo>
                    <a:pt x="812800" y="744204"/>
                    <a:pt x="744204" y="812800"/>
                    <a:pt x="659585" y="812800"/>
                  </a:cubicBezTo>
                  <a:lnTo>
                    <a:pt x="153215" y="812800"/>
                  </a:lnTo>
                  <a:cubicBezTo>
                    <a:pt x="68596" y="812800"/>
                    <a:pt x="0" y="744204"/>
                    <a:pt x="0" y="659585"/>
                  </a:cubicBezTo>
                  <a:lnTo>
                    <a:pt x="0" y="153215"/>
                  </a:lnTo>
                  <a:cubicBezTo>
                    <a:pt x="0" y="68596"/>
                    <a:pt x="68596" y="0"/>
                    <a:pt x="153215" y="0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-3952902" y="-3429000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2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429946" y="2659839"/>
            <a:ext cx="5834025" cy="5834025"/>
          </a:xfrm>
          <a:custGeom>
            <a:avLst/>
            <a:gdLst/>
            <a:ahLst/>
            <a:cxnLst/>
            <a:rect l="l" t="t" r="r" b="b"/>
            <a:pathLst>
              <a:path w="8751037" h="8751037">
                <a:moveTo>
                  <a:pt x="0" y="0"/>
                </a:moveTo>
                <a:lnTo>
                  <a:pt x="8751037" y="0"/>
                </a:lnTo>
                <a:lnTo>
                  <a:pt x="8751037" y="8751037"/>
                </a:lnTo>
                <a:lnTo>
                  <a:pt x="0" y="87510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2783040">
            <a:off x="926344" y="4375642"/>
            <a:ext cx="479283" cy="479283"/>
            <a:chOff x="0" y="0"/>
            <a:chExt cx="958566" cy="958566"/>
          </a:xfrm>
        </p:grpSpPr>
        <p:sp>
          <p:nvSpPr>
            <p:cNvPr id="16" name="AutoShape 16"/>
            <p:cNvSpPr/>
            <p:nvPr/>
          </p:nvSpPr>
          <p:spPr>
            <a:xfrm flipV="1">
              <a:off x="0" y="457679"/>
              <a:ext cx="958566" cy="0"/>
            </a:xfrm>
            <a:prstGeom prst="line">
              <a:avLst/>
            </a:prstGeom>
            <a:ln w="43208" cap="flat">
              <a:solidFill>
                <a:srgbClr val="C6AA5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flipH="1" flipV="1">
              <a:off x="479283" y="0"/>
              <a:ext cx="0" cy="958566"/>
            </a:xfrm>
            <a:prstGeom prst="line">
              <a:avLst/>
            </a:prstGeom>
            <a:ln w="43208" cap="flat">
              <a:solidFill>
                <a:srgbClr val="C6AA5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2286131" y="875101"/>
            <a:ext cx="393795" cy="39379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C6AA51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87"/>
                </a:lnSpc>
              </a:pPr>
              <a:endParaRPr sz="120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679847" y="2659839"/>
            <a:ext cx="450502" cy="450502"/>
            <a:chOff x="0" y="0"/>
            <a:chExt cx="901004" cy="901004"/>
          </a:xfrm>
        </p:grpSpPr>
        <p:sp>
          <p:nvSpPr>
            <p:cNvPr id="22" name="AutoShape 22"/>
            <p:cNvSpPr/>
            <p:nvPr/>
          </p:nvSpPr>
          <p:spPr>
            <a:xfrm flipV="1">
              <a:off x="0" y="430196"/>
              <a:ext cx="901004" cy="0"/>
            </a:xfrm>
            <a:prstGeom prst="line">
              <a:avLst/>
            </a:prstGeom>
            <a:ln w="40613" cap="flat">
              <a:solidFill>
                <a:srgbClr val="C6AA5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H="1" flipV="1">
              <a:off x="450502" y="0"/>
              <a:ext cx="0" cy="901004"/>
            </a:xfrm>
            <a:prstGeom prst="line">
              <a:avLst/>
            </a:prstGeom>
            <a:ln w="40613" cap="flat">
              <a:solidFill>
                <a:srgbClr val="C6AA5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4" name="Group 24"/>
          <p:cNvGrpSpPr/>
          <p:nvPr/>
        </p:nvGrpSpPr>
        <p:grpSpPr>
          <a:xfrm rot="2783040">
            <a:off x="11307215" y="768141"/>
            <a:ext cx="397971" cy="397971"/>
            <a:chOff x="0" y="0"/>
            <a:chExt cx="795942" cy="795942"/>
          </a:xfrm>
        </p:grpSpPr>
        <p:sp>
          <p:nvSpPr>
            <p:cNvPr id="25" name="AutoShape 25"/>
            <p:cNvSpPr/>
            <p:nvPr/>
          </p:nvSpPr>
          <p:spPr>
            <a:xfrm flipV="1">
              <a:off x="0" y="380032"/>
              <a:ext cx="795942" cy="0"/>
            </a:xfrm>
            <a:prstGeom prst="line">
              <a:avLst/>
            </a:prstGeom>
            <a:ln w="35877" cap="flat">
              <a:solidFill>
                <a:srgbClr val="C6AA5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 flipV="1">
              <a:off x="397971" y="0"/>
              <a:ext cx="0" cy="795942"/>
            </a:xfrm>
            <a:prstGeom prst="line">
              <a:avLst/>
            </a:prstGeom>
            <a:ln w="35877" cap="flat">
              <a:solidFill>
                <a:srgbClr val="C6AA5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8454477" y="921465"/>
            <a:ext cx="326987" cy="32698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C6AA51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87"/>
                </a:lnSpc>
              </a:pPr>
              <a:endParaRPr sz="1200"/>
            </a:p>
          </p:txBody>
        </p:sp>
      </p:grpSp>
      <p:grpSp>
        <p:nvGrpSpPr>
          <p:cNvPr id="30" name="Group 30"/>
          <p:cNvGrpSpPr/>
          <p:nvPr/>
        </p:nvGrpSpPr>
        <p:grpSpPr>
          <a:xfrm rot="2783040">
            <a:off x="11025889" y="5796621"/>
            <a:ext cx="397971" cy="397971"/>
            <a:chOff x="0" y="0"/>
            <a:chExt cx="795942" cy="795942"/>
          </a:xfrm>
        </p:grpSpPr>
        <p:sp>
          <p:nvSpPr>
            <p:cNvPr id="31" name="AutoShape 31"/>
            <p:cNvSpPr/>
            <p:nvPr/>
          </p:nvSpPr>
          <p:spPr>
            <a:xfrm flipV="1">
              <a:off x="0" y="380032"/>
              <a:ext cx="795942" cy="0"/>
            </a:xfrm>
            <a:prstGeom prst="line">
              <a:avLst/>
            </a:prstGeom>
            <a:ln w="35877" cap="flat">
              <a:solidFill>
                <a:srgbClr val="C6AA5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 flipH="1" flipV="1">
              <a:off x="397971" y="0"/>
              <a:ext cx="0" cy="795942"/>
            </a:xfrm>
            <a:prstGeom prst="line">
              <a:avLst/>
            </a:prstGeom>
            <a:ln w="35877" cap="flat">
              <a:solidFill>
                <a:srgbClr val="C6AA51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3" name="Freeform 33"/>
          <p:cNvSpPr/>
          <p:nvPr/>
        </p:nvSpPr>
        <p:spPr>
          <a:xfrm>
            <a:off x="9315224" y="1818638"/>
            <a:ext cx="2561713" cy="2561713"/>
          </a:xfrm>
          <a:custGeom>
            <a:avLst/>
            <a:gdLst/>
            <a:ahLst/>
            <a:cxnLst/>
            <a:rect l="l" t="t" r="r" b="b"/>
            <a:pathLst>
              <a:path w="3842569" h="3842569">
                <a:moveTo>
                  <a:pt x="0" y="0"/>
                </a:moveTo>
                <a:lnTo>
                  <a:pt x="3842569" y="0"/>
                </a:lnTo>
                <a:lnTo>
                  <a:pt x="3842569" y="3842569"/>
                </a:lnTo>
                <a:lnTo>
                  <a:pt x="0" y="38425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4393169" y="755650"/>
            <a:ext cx="3405663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7"/>
              </a:lnSpc>
            </a:pPr>
            <a:r>
              <a:rPr lang="en-US" sz="4837">
                <a:solidFill>
                  <a:srgbClr val="C6AA51"/>
                </a:solidFill>
                <a:latin typeface="Loubag"/>
              </a:rPr>
              <a:t>CMS Spring Ball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196485" y="4944173"/>
            <a:ext cx="263809" cy="31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1963">
                <a:solidFill>
                  <a:srgbClr val="E9E9E9"/>
                </a:solidFill>
                <a:latin typeface="Alice Bold"/>
              </a:rPr>
              <a:t>X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620191" y="4941410"/>
            <a:ext cx="263809" cy="31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1963">
                <a:solidFill>
                  <a:srgbClr val="E9E9E9"/>
                </a:solidFill>
                <a:latin typeface="Alice Bold"/>
              </a:rPr>
              <a:t>X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627377" y="5811431"/>
            <a:ext cx="4827101" cy="896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3"/>
              </a:lnSpc>
            </a:pPr>
            <a:r>
              <a:rPr lang="en-US" sz="1702">
                <a:solidFill>
                  <a:srgbClr val="E9E9E9"/>
                </a:solidFill>
                <a:latin typeface="Alice"/>
              </a:rPr>
              <a:t>Step into glamour with a Red Carpet, </a:t>
            </a:r>
          </a:p>
          <a:p>
            <a:pPr algn="ctr">
              <a:lnSpc>
                <a:spcPts val="2383"/>
              </a:lnSpc>
              <a:spcBef>
                <a:spcPct val="0"/>
              </a:spcBef>
            </a:pPr>
            <a:r>
              <a:rPr lang="en-US" sz="1702">
                <a:solidFill>
                  <a:srgbClr val="E9E9E9"/>
                </a:solidFill>
                <a:latin typeface="Alice"/>
              </a:rPr>
              <a:t>a three-course meal, dazzling photos, live big band, and exciting activities!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447357" y="4342250"/>
            <a:ext cx="2297447" cy="692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5"/>
              </a:lnSpc>
            </a:pPr>
            <a:r>
              <a:rPr lang="en-US" sz="2011">
                <a:solidFill>
                  <a:srgbClr val="FFFFFF"/>
                </a:solidFill>
                <a:latin typeface="Montserrat"/>
              </a:rPr>
              <a:t>For more details &amp; tickets here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13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349350-9426-4840-8F3A-93D790DD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0"/>
            <a:ext cx="5751537" cy="38485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100" cap="all"/>
              <a:t>Let's write some requirements for this…</a:t>
            </a:r>
          </a:p>
        </p:txBody>
      </p:sp>
      <p:cxnSp>
        <p:nvCxnSpPr>
          <p:cNvPr id="24" name="Straight Connector 17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D0E3A1-BEAB-FA4E-8001-C20854C7D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869"/>
          <a:stretch/>
        </p:blipFill>
        <p:spPr>
          <a:xfrm>
            <a:off x="7749044" y="2068204"/>
            <a:ext cx="3216979" cy="2673972"/>
          </a:xfrm>
        </p:spPr>
      </p:pic>
    </p:spTree>
    <p:extLst>
      <p:ext uri="{BB962C8B-B14F-4D97-AF65-F5344CB8AC3E}">
        <p14:creationId xmlns:p14="http://schemas.microsoft.com/office/powerpoint/2010/main" val="657101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DF109-D8F8-7F45-BD31-A8F5DCF7B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GB" dirty="0"/>
              <a:t>Which is the best requirement?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F8F2A57-C932-BA46-9300-84DF89AF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6499284" cy="432261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The user can enter a name that mustn't be too long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user can enter a name of up to 10,000 characters or 1000 words, whichever is longer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user can enter a name of up to 200 characters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user can enter a name of any length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date must depend on the </a:t>
            </a:r>
            <a:r>
              <a:rPr lang="en-GB" dirty="0" err="1"/>
              <a:t>timezone</a:t>
            </a:r>
            <a:r>
              <a:rPr lang="en-GB" dirty="0"/>
              <a:t> in which the user is routed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Participate on </a:t>
            </a:r>
            <a:r>
              <a:rPr lang="en-GB" dirty="0" err="1"/>
              <a:t>TopHat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US" dirty="0">
                <a:hlinkClick r:id="rId3"/>
              </a:rPr>
              <a:t>https://app.tophat.com/login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	Join: </a:t>
            </a:r>
            <a:r>
              <a:rPr lang="en-US" b="1" dirty="0"/>
              <a:t>147651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6F67B-CF3D-4ADB-8A18-AA5D17BC87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26" r="26590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227" y="5266459"/>
            <a:ext cx="14478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2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Qualities of</a:t>
            </a:r>
            <a:br>
              <a:rPr lang="en-GB" dirty="0"/>
            </a:br>
            <a:r>
              <a:rPr lang="en-GB" dirty="0"/>
              <a:t>Written Requirements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986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B2F2B-148F-5C44-BAD6-36C38D42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written requirement?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6F31D-7331-FE4F-B162-A62611B18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286000"/>
            <a:ext cx="7658099" cy="3581400"/>
          </a:xfrm>
        </p:spPr>
        <p:txBody>
          <a:bodyPr>
            <a:normAutofit/>
          </a:bodyPr>
          <a:lstStyle/>
          <a:p>
            <a:r>
              <a:rPr lang="en-US" sz="2800" dirty="0">
                <a:hlinkClick r:id="rId2"/>
              </a:rPr>
              <a:t>https://app.tophat.com/login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Join: </a:t>
            </a:r>
            <a:r>
              <a:rPr lang="en-US" sz="2800" b="1" dirty="0"/>
              <a:t>147651</a:t>
            </a:r>
            <a:endParaRPr lang="en-US" sz="2800" dirty="0"/>
          </a:p>
          <a:p>
            <a:endParaRPr lang="en-US" dirty="0"/>
          </a:p>
        </p:txBody>
      </p:sp>
      <p:pic>
        <p:nvPicPr>
          <p:cNvPr id="48130" name="Picture 2" descr="Related image">
            <a:extLst>
              <a:ext uri="{FF2B5EF4-FFF2-40B4-BE49-F238E27FC236}">
                <a16:creationId xmlns:a16="http://schemas.microsoft.com/office/drawing/2014/main" id="{010DA2CC-F21D-9149-BC50-DD1A2DB1C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819" y="3591587"/>
            <a:ext cx="7645400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494" y="1876425"/>
            <a:ext cx="14478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44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812C54-7AEF-4ABB-826E-221F51CB0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C38A9-23AE-E844-BEA1-17DD2B0B7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864" y="685800"/>
            <a:ext cx="7705164" cy="1485900"/>
          </a:xfrm>
        </p:spPr>
        <p:txBody>
          <a:bodyPr>
            <a:normAutofit/>
          </a:bodyPr>
          <a:lstStyle/>
          <a:p>
            <a:r>
              <a:rPr lang="en-GB" dirty="0"/>
              <a:t>What makes a good written requirement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1F40E4-8A76-44CF-91EC-907367352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0444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171013-D973-4187-9CF2-EE098EEF8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81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E1581-F14F-0F40-BD9A-D89F1DB6E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864" y="2286000"/>
            <a:ext cx="7442681" cy="4457700"/>
          </a:xfrm>
        </p:spPr>
        <p:txBody>
          <a:bodyPr>
            <a:normAutofit/>
          </a:bodyPr>
          <a:lstStyle/>
          <a:p>
            <a:r>
              <a:rPr lang="en-GB" b="1" dirty="0"/>
              <a:t>Testable</a:t>
            </a:r>
            <a:r>
              <a:rPr lang="en-GB" dirty="0"/>
              <a:t> (or verifiable/unambiguous)</a:t>
            </a:r>
            <a:br>
              <a:rPr lang="en-GB" dirty="0"/>
            </a:br>
            <a:r>
              <a:rPr lang="en-GB" dirty="0"/>
              <a:t>(will we know when this has been done?)</a:t>
            </a:r>
          </a:p>
          <a:p>
            <a:r>
              <a:rPr lang="en-GB" b="1" dirty="0"/>
              <a:t>Clear</a:t>
            </a:r>
            <a:r>
              <a:rPr lang="en-GB" dirty="0"/>
              <a:t> (or understandable) </a:t>
            </a:r>
          </a:p>
          <a:p>
            <a:r>
              <a:rPr lang="en-GB" b="1" dirty="0"/>
              <a:t>Necessary</a:t>
            </a:r>
            <a:r>
              <a:rPr lang="en-GB" dirty="0"/>
              <a:t> (is this something people really need?)</a:t>
            </a:r>
          </a:p>
          <a:p>
            <a:r>
              <a:rPr lang="en-GB" b="1" dirty="0"/>
              <a:t>Attainable </a:t>
            </a:r>
            <a:r>
              <a:rPr lang="en-GB" dirty="0"/>
              <a:t>(technically possible within time/budget)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(there are other things, e.g.</a:t>
            </a:r>
          </a:p>
          <a:p>
            <a:pPr lvl="1"/>
            <a:r>
              <a:rPr lang="en-GB" dirty="0"/>
              <a:t>independent,</a:t>
            </a:r>
          </a:p>
          <a:p>
            <a:pPr lvl="1"/>
            <a:r>
              <a:rPr lang="en-GB" dirty="0"/>
              <a:t>non-redundant,</a:t>
            </a:r>
          </a:p>
          <a:p>
            <a:pPr lvl="1"/>
            <a:r>
              <a:rPr lang="en-GB" dirty="0"/>
              <a:t>implementation-free)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94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16E19-397B-7742-82E6-BE77E0C20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GB" dirty="0"/>
              <a:t>Good requirements are: </a:t>
            </a:r>
            <a:r>
              <a:rPr lang="en-GB" b="1" dirty="0"/>
              <a:t>testable</a:t>
            </a:r>
            <a:r>
              <a:rPr lang="en-GB" dirty="0"/>
              <a:t> (unambiguous)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10FFE-4E69-7F41-88E7-10734599E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GB" dirty="0"/>
              <a:t>Is the requirement written in a precise way that anyone can test and prove that the system fulfils it?</a:t>
            </a:r>
          </a:p>
          <a:p>
            <a:r>
              <a:rPr lang="en-GB" dirty="0"/>
              <a:t>If it's vague or could have more than one </a:t>
            </a:r>
            <a:r>
              <a:rPr lang="en-GB" b="1" dirty="0"/>
              <a:t>interpretation</a:t>
            </a:r>
            <a:r>
              <a:rPr lang="en-GB" dirty="0"/>
              <a:t>, a developer will have to make a decision that may be different from what the </a:t>
            </a:r>
            <a:r>
              <a:rPr lang="en-GB" b="1" dirty="0"/>
              <a:t>customer/user expects</a:t>
            </a:r>
            <a:r>
              <a:rPr lang="en-GB" dirty="0"/>
              <a:t>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“Each page </a:t>
            </a:r>
            <a:r>
              <a:rPr lang="en-GB" b="1" dirty="0"/>
              <a:t>should</a:t>
            </a:r>
            <a:r>
              <a:rPr lang="en-GB" dirty="0"/>
              <a:t> be shown </a:t>
            </a:r>
            <a:r>
              <a:rPr lang="en-GB" b="1" dirty="0"/>
              <a:t>quickly</a:t>
            </a:r>
            <a:r>
              <a:rPr lang="en-GB" dirty="0"/>
              <a:t>”</a:t>
            </a:r>
          </a:p>
          <a:p>
            <a:pPr marL="0" indent="0">
              <a:buNone/>
            </a:pPr>
            <a:r>
              <a:rPr lang="en-GB" dirty="0"/>
              <a:t>“Each page </a:t>
            </a:r>
            <a:r>
              <a:rPr lang="en-GB" b="1" dirty="0"/>
              <a:t>must</a:t>
            </a:r>
            <a:r>
              <a:rPr lang="en-GB" dirty="0"/>
              <a:t> appear within </a:t>
            </a:r>
            <a:r>
              <a:rPr lang="en-GB" b="1" dirty="0"/>
              <a:t>3 seconds</a:t>
            </a:r>
            <a:r>
              <a:rPr lang="en-GB" dirty="0"/>
              <a:t>”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8914" name="Picture 2" descr="Image result for ruler">
            <a:extLst>
              <a:ext uri="{FF2B5EF4-FFF2-40B4-BE49-F238E27FC236}">
                <a16:creationId xmlns:a16="http://schemas.microsoft.com/office/drawing/2014/main" id="{6329D7D3-910C-3F45-BCA3-DC974C21A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2" r="16149"/>
          <a:stretch/>
        </p:blipFill>
        <p:spPr bwMode="auto">
          <a:xfrm>
            <a:off x="7612260" y="10"/>
            <a:ext cx="457973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65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A25A6-390D-C448-B4BF-3DA085BE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are testable? (unambiguous)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C481F-FC05-7944-9CCA-F1E6D7F7D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The user can enter a name that mustn't be too long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user can enter a name of up to 10,000 characters of 1000 words, whichever is longer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user can enter a name of up to 200 characters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user can enter a name of any length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date must depend on the </a:t>
            </a:r>
            <a:r>
              <a:rPr lang="en-GB" dirty="0" err="1"/>
              <a:t>timezone</a:t>
            </a:r>
            <a:r>
              <a:rPr lang="en-GB" dirty="0"/>
              <a:t> in which the user is routed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002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A25A6-390D-C448-B4BF-3DA085BE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are testable? (unambiguous)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C481F-FC05-7944-9CCA-F1E6D7F7D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The user can enter a name that mustn't be too long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The user can enter a name of up to 10,000 characters of 1000 words, whichever is longer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The user can enter a name of up to 200 characters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user can enter a name of any length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date must depend on the </a:t>
            </a:r>
            <a:r>
              <a:rPr lang="en-GB" dirty="0" err="1"/>
              <a:t>timezone</a:t>
            </a:r>
            <a:r>
              <a:rPr lang="en-GB" dirty="0"/>
              <a:t> in which the user is routed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487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AAB7F3-E2C2-7A4C-B612-E013B9B7F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GB" dirty="0"/>
              <a:t>Good requirements are: </a:t>
            </a:r>
            <a:r>
              <a:rPr lang="en-GB" b="1" dirty="0"/>
              <a:t>clear</a:t>
            </a:r>
            <a:r>
              <a:rPr lang="en-GB" dirty="0"/>
              <a:t> (understandable)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19A319-B5D6-1A48-A2D5-9C0B45349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/>
              <a:t>Express a single thought, be concise, and simple</a:t>
            </a:r>
          </a:p>
          <a:p>
            <a:r>
              <a:rPr lang="en-GB" sz="2400" dirty="0"/>
              <a:t>Avoid using complicated word, jargon or badly constructed sentences</a:t>
            </a:r>
          </a:p>
          <a:p>
            <a:endParaRPr lang="en-GB" sz="1900" dirty="0"/>
          </a:p>
          <a:p>
            <a:pPr marL="0" indent="0">
              <a:buNone/>
            </a:pPr>
            <a:r>
              <a:rPr lang="en-GB" sz="1900" dirty="0"/>
              <a:t>"On the first page someone can enter any Indo-European name. It can contain any number of characters as long as there are less than 201”</a:t>
            </a:r>
          </a:p>
          <a:p>
            <a:pPr marL="0" indent="0">
              <a:buNone/>
            </a:pPr>
            <a:endParaRPr lang="en-GB" sz="1900" dirty="0"/>
          </a:p>
          <a:p>
            <a:pPr marL="0" indent="0">
              <a:buNone/>
            </a:pPr>
            <a:r>
              <a:rPr lang="en-GB" sz="1900" dirty="0"/>
              <a:t>"The user can enter a name of up to 200 characters”</a:t>
            </a:r>
            <a:endParaRPr lang="en-US" sz="19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A385F38-D6BA-42B8-8AFB-509740461E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54" r="4962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1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A25A6-390D-C448-B4BF-3DA085BE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are clear? (understandable)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C481F-FC05-7944-9CCA-F1E6D7F7D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The user can enter a name that mustn't be too long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user can enter a name of up to 10,000 characters of 1000 words, whichever is longer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user can enter a name of up to 200 characters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user can enter a name of any length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date must depend on the </a:t>
            </a:r>
            <a:r>
              <a:rPr lang="en-GB" dirty="0" err="1"/>
              <a:t>timezone</a:t>
            </a:r>
            <a:r>
              <a:rPr lang="en-GB" dirty="0"/>
              <a:t> in which the user is routed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17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67226" y="-4315098"/>
            <a:ext cx="6706051" cy="6706051"/>
          </a:xfrm>
          <a:custGeom>
            <a:avLst/>
            <a:gdLst/>
            <a:ahLst/>
            <a:cxnLst/>
            <a:rect l="l" t="t" r="r" b="b"/>
            <a:pathLst>
              <a:path w="10059076" h="10059076">
                <a:moveTo>
                  <a:pt x="0" y="0"/>
                </a:moveTo>
                <a:lnTo>
                  <a:pt x="10059076" y="0"/>
                </a:lnTo>
                <a:lnTo>
                  <a:pt x="10059076" y="10059076"/>
                </a:lnTo>
                <a:lnTo>
                  <a:pt x="0" y="1005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 rot="-524307">
            <a:off x="4713952" y="212516"/>
            <a:ext cx="1996205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0"/>
              </a:lnSpc>
            </a:pPr>
            <a:r>
              <a:rPr lang="en-US" sz="3742">
                <a:solidFill>
                  <a:srgbClr val="C6AA51"/>
                </a:solidFill>
                <a:latin typeface="Holiday"/>
              </a:rPr>
              <a:t>Join us for the evening!</a:t>
            </a:r>
          </a:p>
        </p:txBody>
      </p:sp>
      <p:sp>
        <p:nvSpPr>
          <p:cNvPr id="4" name="Freeform 4"/>
          <p:cNvSpPr/>
          <p:nvPr/>
        </p:nvSpPr>
        <p:spPr>
          <a:xfrm>
            <a:off x="8660595" y="5041161"/>
            <a:ext cx="5060887" cy="5060887"/>
          </a:xfrm>
          <a:custGeom>
            <a:avLst/>
            <a:gdLst/>
            <a:ahLst/>
            <a:cxnLst/>
            <a:rect l="l" t="t" r="r" b="b"/>
            <a:pathLst>
              <a:path w="7591330" h="7591330">
                <a:moveTo>
                  <a:pt x="0" y="0"/>
                </a:moveTo>
                <a:lnTo>
                  <a:pt x="7591330" y="0"/>
                </a:lnTo>
                <a:lnTo>
                  <a:pt x="7591330" y="7591330"/>
                </a:lnTo>
                <a:lnTo>
                  <a:pt x="0" y="7591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6435" y="727185"/>
            <a:ext cx="4678991" cy="189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0"/>
              </a:lnSpc>
            </a:pPr>
            <a:r>
              <a:rPr lang="en-US" sz="7494" spc="105">
                <a:solidFill>
                  <a:srgbClr val="C6AA51"/>
                </a:solidFill>
                <a:latin typeface="Loubag"/>
              </a:rPr>
              <a:t>EVENT DETAILS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6436" y="3146154"/>
            <a:ext cx="4916190" cy="929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05"/>
              </a:lnSpc>
            </a:pPr>
            <a:r>
              <a:rPr lang="en-US" sz="1518">
                <a:solidFill>
                  <a:srgbClr val="E9E9E9"/>
                </a:solidFill>
                <a:latin typeface="Montserrat"/>
              </a:rPr>
              <a:t>DATE &amp; TIME: Friday 1st March - 6.30pm until late </a:t>
            </a:r>
          </a:p>
          <a:p>
            <a:pPr>
              <a:lnSpc>
                <a:spcPts val="2505"/>
              </a:lnSpc>
            </a:pPr>
            <a:r>
              <a:rPr lang="en-US" sz="1518">
                <a:solidFill>
                  <a:srgbClr val="E9E9E9"/>
                </a:solidFill>
                <a:latin typeface="Montserrat"/>
              </a:rPr>
              <a:t>LOCATION: The Grand Hotel Leicester, Granby Pl, Leicester, LE1 6ES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9291" y="4769938"/>
            <a:ext cx="4678991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25"/>
              </a:lnSpc>
            </a:pPr>
            <a:r>
              <a:rPr lang="en-US" sz="1518">
                <a:solidFill>
                  <a:srgbClr val="E9E9E9"/>
                </a:solidFill>
                <a:latin typeface="Montserrat"/>
              </a:rPr>
              <a:t>THEME: The Oscars (Formal or Black Tie attire)</a:t>
            </a:r>
          </a:p>
          <a:p>
            <a:pPr>
              <a:lnSpc>
                <a:spcPts val="2125"/>
              </a:lnSpc>
              <a:spcBef>
                <a:spcPct val="0"/>
              </a:spcBef>
            </a:pPr>
            <a:endParaRPr lang="en-US" sz="1518">
              <a:solidFill>
                <a:srgbClr val="E9E9E9"/>
              </a:solidFill>
              <a:latin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9286" y="2873553"/>
            <a:ext cx="678735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6"/>
              </a:lnSpc>
            </a:pPr>
            <a:r>
              <a:rPr lang="en-US" sz="1834" spc="25">
                <a:solidFill>
                  <a:srgbClr val="C6AA51"/>
                </a:solidFill>
                <a:latin typeface="Loubag"/>
              </a:rPr>
              <a:t>MARK YOUR CALENDARS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9291" y="4392886"/>
            <a:ext cx="678735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6"/>
              </a:lnSpc>
            </a:pPr>
            <a:r>
              <a:rPr lang="en-US" sz="1834" spc="25">
                <a:solidFill>
                  <a:srgbClr val="C6AA51"/>
                </a:solidFill>
                <a:latin typeface="Loubag"/>
              </a:rPr>
              <a:t>WHAT TO WEAR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9286" y="5326789"/>
            <a:ext cx="678735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6"/>
              </a:lnSpc>
            </a:pPr>
            <a:r>
              <a:rPr lang="en-US" sz="1834" spc="25">
                <a:solidFill>
                  <a:srgbClr val="C6AA51"/>
                </a:solidFill>
                <a:latin typeface="Loubag"/>
              </a:rPr>
              <a:t>PRICES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9291" y="5703840"/>
            <a:ext cx="4678991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25"/>
              </a:lnSpc>
            </a:pPr>
            <a:r>
              <a:rPr lang="en-US" sz="1518">
                <a:solidFill>
                  <a:srgbClr val="E9E9E9"/>
                </a:solidFill>
                <a:latin typeface="Montserrat"/>
              </a:rPr>
              <a:t>SOCIETY MEMBERS - £26</a:t>
            </a:r>
          </a:p>
          <a:p>
            <a:pPr>
              <a:lnSpc>
                <a:spcPts val="2125"/>
              </a:lnSpc>
              <a:spcBef>
                <a:spcPct val="0"/>
              </a:spcBef>
            </a:pPr>
            <a:r>
              <a:rPr lang="en-US" sz="1518">
                <a:solidFill>
                  <a:srgbClr val="E9E9E9"/>
                </a:solidFill>
                <a:latin typeface="Montserrat"/>
              </a:rPr>
              <a:t>NON-MEMBERS - £29.50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1004" y="6448913"/>
            <a:ext cx="6507513" cy="221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1"/>
              </a:lnSpc>
              <a:spcBef>
                <a:spcPct val="0"/>
              </a:spcBef>
            </a:pPr>
            <a:r>
              <a:rPr lang="en-US" sz="1329">
                <a:solidFill>
                  <a:srgbClr val="E9E9E9"/>
                </a:solidFill>
                <a:latin typeface="Montserrat Bold Italics"/>
              </a:rPr>
              <a:t>Includes a 3 course meal, live band + DJ and photographers</a:t>
            </a:r>
          </a:p>
        </p:txBody>
      </p:sp>
      <p:sp>
        <p:nvSpPr>
          <p:cNvPr id="13" name="Freeform 13"/>
          <p:cNvSpPr/>
          <p:nvPr/>
        </p:nvSpPr>
        <p:spPr>
          <a:xfrm>
            <a:off x="8332245" y="1932005"/>
            <a:ext cx="2561713" cy="2561713"/>
          </a:xfrm>
          <a:custGeom>
            <a:avLst/>
            <a:gdLst/>
            <a:ahLst/>
            <a:cxnLst/>
            <a:rect l="l" t="t" r="r" b="b"/>
            <a:pathLst>
              <a:path w="3842569" h="3842569">
                <a:moveTo>
                  <a:pt x="0" y="0"/>
                </a:moveTo>
                <a:lnTo>
                  <a:pt x="3842569" y="0"/>
                </a:lnTo>
                <a:lnTo>
                  <a:pt x="3842569" y="3842569"/>
                </a:lnTo>
                <a:lnTo>
                  <a:pt x="0" y="38425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464377" y="4455618"/>
            <a:ext cx="2297447" cy="692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5"/>
              </a:lnSpc>
            </a:pPr>
            <a:r>
              <a:rPr lang="en-US" sz="2011">
                <a:solidFill>
                  <a:srgbClr val="FFFFFF"/>
                </a:solidFill>
                <a:latin typeface="Montserrat"/>
              </a:rPr>
              <a:t>For more details &amp; tickets here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A25A6-390D-C448-B4BF-3DA085BE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are clear? (understandable)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C481F-FC05-7944-9CCA-F1E6D7F7D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b="1" dirty="0"/>
              <a:t>The user can enter a name that mustn't be too long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user can enter a name of up to 10,000 characters of 1000 words, whichever is longer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The user can enter a name of up to 200 characters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The user can enter a name of any length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date must depend on the </a:t>
            </a:r>
            <a:r>
              <a:rPr lang="en-GB" dirty="0" err="1"/>
              <a:t>timezone</a:t>
            </a:r>
            <a:r>
              <a:rPr lang="en-GB" dirty="0"/>
              <a:t> in which the user is routed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7429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>
            <a:extLst>
              <a:ext uri="{FF2B5EF4-FFF2-40B4-BE49-F238E27FC236}">
                <a16:creationId xmlns:a16="http://schemas.microsoft.com/office/drawing/2014/main" id="{E6F94803-FA93-44E9-AA51-7B730EB3B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9" name="Rectangle 24">
            <a:extLst>
              <a:ext uri="{FF2B5EF4-FFF2-40B4-BE49-F238E27FC236}">
                <a16:creationId xmlns:a16="http://schemas.microsoft.com/office/drawing/2014/main" id="{3CBA2BA5-DF4D-437C-9273-F945CF85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7948" y="1838152"/>
            <a:ext cx="5607908" cy="37244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6">
            <a:extLst>
              <a:ext uri="{FF2B5EF4-FFF2-40B4-BE49-F238E27FC236}">
                <a16:creationId xmlns:a16="http://schemas.microsoft.com/office/drawing/2014/main" id="{7754EA86-2D7A-4D51-B5F6-DA6349D5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087261" y="1405049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EF452-9B91-8747-B405-2A7E2DC1D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59" y="2185352"/>
            <a:ext cx="4891887" cy="1025935"/>
          </a:xfrm>
        </p:spPr>
        <p:txBody>
          <a:bodyPr anchor="ctr">
            <a:normAutofit/>
          </a:bodyPr>
          <a:lstStyle/>
          <a:p>
            <a:r>
              <a:rPr lang="en-GB" sz="3600" dirty="0"/>
              <a:t>Notes about clarity</a:t>
            </a:r>
            <a:endParaRPr lang="en-US" sz="36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CE372BC-3AB0-DC4B-B90F-BB58A05D1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5959" y="3211287"/>
            <a:ext cx="4891887" cy="206828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It's hard to avoid jargon related to a system. </a:t>
            </a:r>
          </a:p>
          <a:p>
            <a:pPr lvl="1"/>
            <a:r>
              <a:rPr lang="en-GB" dirty="0"/>
              <a:t>Use a glossary of definitions to help.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This is where models can really help.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798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105CBE-AE90-5F45-AB4F-E0E29C9DB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Necessary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92BC3-C0CE-CD42-9292-D7409846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GB" sz="2800" dirty="0"/>
              <a:t>Is this something that the customers/users actually need?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925534C-BE09-8B44-A485-C62B38C7A2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3" r="23911" b="-1"/>
          <a:stretch/>
        </p:blipFill>
        <p:spPr bwMode="auto">
          <a:xfrm>
            <a:off x="7612260" y="10"/>
            <a:ext cx="457973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835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A555F1-EDCC-5B41-99DF-DE7EDD5C4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/>
              <a:t>Necessary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44F0F4-E547-6D4E-94C3-D94E4BF6A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6484860" cy="3581400"/>
          </a:xfrm>
        </p:spPr>
        <p:txBody>
          <a:bodyPr>
            <a:normAutofit/>
          </a:bodyPr>
          <a:lstStyle/>
          <a:p>
            <a:r>
              <a:rPr lang="en-GB" b="1" dirty="0"/>
              <a:t>Every</a:t>
            </a:r>
            <a:r>
              <a:rPr lang="en-GB" dirty="0"/>
              <a:t> requirement will cost money</a:t>
            </a:r>
          </a:p>
          <a:p>
            <a:r>
              <a:rPr lang="en-GB" dirty="0"/>
              <a:t>Is this something they really want?</a:t>
            </a:r>
          </a:p>
          <a:p>
            <a:pPr lvl="1"/>
            <a:r>
              <a:rPr lang="en-GB" dirty="0"/>
              <a:t>Or did one person think it's a "good idea”</a:t>
            </a:r>
          </a:p>
          <a:p>
            <a:r>
              <a:rPr lang="en-GB" dirty="0"/>
              <a:t>Or worse, did the software team make it up?</a:t>
            </a:r>
          </a:p>
          <a:p>
            <a:r>
              <a:rPr lang="en-GB" dirty="0"/>
              <a:t>If unsure, check with key customers / users</a:t>
            </a:r>
          </a:p>
          <a:p>
            <a:endParaRPr lang="en-GB" dirty="0"/>
          </a:p>
          <a:p>
            <a:r>
              <a:rPr lang="en-GB" dirty="0"/>
              <a:t>e.g. "The system must run in all web browsers"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4E458671-B9DD-4295-8F45-17732C6E3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20" r="30416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4FF793F-6BED-9D49-A395-A4DE7381276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517" y="5306243"/>
            <a:ext cx="6691086" cy="112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A25A6-390D-C448-B4BF-3DA085BE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Any of these not needed?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C481F-FC05-7944-9CCA-F1E6D7F7D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The user can enter a name that mustn't be too long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user can enter a name of up to 10,000 characters of 1000 words, whichever is longer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user can enter a name of up to 200 characters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user can enter a name of any length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date must depend on the </a:t>
            </a:r>
            <a:r>
              <a:rPr lang="en-GB" dirty="0" err="1"/>
              <a:t>timezone</a:t>
            </a:r>
            <a:r>
              <a:rPr lang="en-GB" dirty="0"/>
              <a:t> in which the user is routed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2255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A25A6-390D-C448-B4BF-3DA085BE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Any of these not needed?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C481F-FC05-7944-9CCA-F1E6D7F7D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The user can enter a name that mustn't be too long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The user can enter a name of up to 10,000 characters of 1000 words, whichever is longer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user can enter a name of up to 200 characters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user can enter a name of any length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The date must depend on the </a:t>
            </a:r>
            <a:r>
              <a:rPr lang="en-GB" b="1" dirty="0" err="1"/>
              <a:t>timezone</a:t>
            </a:r>
            <a:r>
              <a:rPr lang="en-GB" b="1" dirty="0"/>
              <a:t> in which the user is routed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551849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1F366-DEC2-6B49-B70E-0E4322F50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GB" dirty="0"/>
              <a:t>Attainable / Realistic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8F01F-6083-454E-B0CA-02F7EC156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GB" sz="2800" dirty="0"/>
              <a:t>Can the requirement be fulfilled within the timescales and budget of the project?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DAABA-BCDF-4996-975B-8B1A7AD78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17" r="4741" b="2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041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F366-DEC2-6B49-B70E-0E4322F50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Attainable / Realistic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8F01F-6083-454E-B0CA-02F7EC156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Unrealistic requirements will cause software projects to fail.</a:t>
            </a:r>
          </a:p>
          <a:p>
            <a:r>
              <a:rPr lang="en-GB" dirty="0"/>
              <a:t>They are especially common in "non-functional" requirements </a:t>
            </a:r>
          </a:p>
          <a:p>
            <a:pPr lvl="1"/>
            <a:r>
              <a:rPr lang="en-GB" dirty="0"/>
              <a:t>(e.g. speed, availability)</a:t>
            </a:r>
          </a:p>
          <a:p>
            <a:pPr marL="0" indent="0">
              <a:buNone/>
            </a:pPr>
            <a:r>
              <a:rPr lang="en-GB" dirty="0"/>
              <a:t>e.g.</a:t>
            </a:r>
          </a:p>
          <a:p>
            <a:pPr marL="0" indent="0">
              <a:buNone/>
            </a:pPr>
            <a:r>
              <a:rPr lang="en-GB" dirty="0"/>
              <a:t>"The system must be available 24 / 7 (100% of the time).”</a:t>
            </a:r>
          </a:p>
          <a:p>
            <a:pPr marL="0" indent="0">
              <a:buNone/>
            </a:pPr>
            <a:r>
              <a:rPr lang="en-GB" dirty="0"/>
              <a:t>"The system must log users out after 20 mins. But not if they are thinking about what to enter next."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01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A25A6-390D-C448-B4BF-3DA085BE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 these attainable?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C481F-FC05-7944-9CCA-F1E6D7F7D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The user can enter a name that mustn't be too long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user can enter a name of up to 10,000 characters of 1000 words, whichever is longer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user can enter a name of up to 200 characters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user can enter a name of any length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date must depend on the </a:t>
            </a:r>
            <a:r>
              <a:rPr lang="en-GB" dirty="0" err="1"/>
              <a:t>timezone</a:t>
            </a:r>
            <a:r>
              <a:rPr lang="en-GB" dirty="0"/>
              <a:t> in which the user is routed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3037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A25A6-390D-C448-B4BF-3DA085BE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 these attainable?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C481F-FC05-7944-9CCA-F1E6D7F7D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b="1" dirty="0"/>
              <a:t>The user can enter a name that mustn't be too long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The user can enter a name of up to 10,000 characters of 1000 words, whichever is longer 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The user can enter a name of up to 200 characters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user can enter a name of any length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date must depend on the </a:t>
            </a:r>
            <a:r>
              <a:rPr lang="en-GB" dirty="0" err="1"/>
              <a:t>timezone</a:t>
            </a:r>
            <a:r>
              <a:rPr lang="en-GB" dirty="0"/>
              <a:t> in which the user is routed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114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D152-AC4B-BF41-A1DA-14C32C3E9F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Non-Functional Requirements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08ADF-E516-2A4F-B9A8-CA50D008A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CO1106 Requirements Engineering and Professional Practice</a:t>
            </a:r>
          </a:p>
          <a:p>
            <a:endParaRPr lang="en-GB" dirty="0"/>
          </a:p>
          <a:p>
            <a:r>
              <a:rPr lang="en-GB" dirty="0"/>
              <a:t>Dr Matthias Heintz</a:t>
            </a:r>
          </a:p>
          <a:p>
            <a:r>
              <a:rPr lang="en-GB" dirty="0"/>
              <a:t>(</a:t>
            </a:r>
            <a:r>
              <a:rPr lang="en-GB" dirty="0">
                <a:hlinkClick r:id="rId2"/>
              </a:rPr>
              <a:t>mmh21@leicester.ac.uk</a:t>
            </a:r>
            <a:r>
              <a:rPr lang="en-GB" dirty="0"/>
              <a:t>)</a:t>
            </a:r>
            <a:endParaRPr lang="en-US" dirty="0"/>
          </a:p>
        </p:txBody>
      </p:sp>
      <p:pic>
        <p:nvPicPr>
          <p:cNvPr id="5" name="Picture 2" descr="Image result for university of leicester logo">
            <a:extLst>
              <a:ext uri="{FF2B5EF4-FFF2-40B4-BE49-F238E27FC236}">
                <a16:creationId xmlns:a16="http://schemas.microsoft.com/office/drawing/2014/main" id="{2AEB750E-B264-314E-A856-410668BAA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0" y="283067"/>
            <a:ext cx="3371850" cy="89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9166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ACA77-4017-4B4A-9C2A-831EBE005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Summary on writing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0BE95-CCCA-5747-91E1-CCEBA7908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GB" sz="1900" dirty="0"/>
              <a:t>Requirements need to be:</a:t>
            </a:r>
          </a:p>
          <a:p>
            <a:pPr lvl="1"/>
            <a:r>
              <a:rPr lang="en-GB" sz="1900" dirty="0"/>
              <a:t>"Necessary”</a:t>
            </a:r>
          </a:p>
          <a:p>
            <a:pPr lvl="1"/>
            <a:r>
              <a:rPr lang="en-GB" sz="1900" dirty="0"/>
              <a:t>"Testable”</a:t>
            </a:r>
          </a:p>
          <a:p>
            <a:pPr lvl="1"/>
            <a:r>
              <a:rPr lang="en-GB" sz="1900" dirty="0"/>
              <a:t>"Attainable”</a:t>
            </a:r>
          </a:p>
          <a:p>
            <a:pPr lvl="1"/>
            <a:r>
              <a:rPr lang="en-GB" sz="1900" dirty="0"/>
              <a:t>"Clear"</a:t>
            </a:r>
          </a:p>
          <a:p>
            <a:r>
              <a:rPr lang="en-GB" sz="1900" dirty="0"/>
              <a:t>Which means they are usually: short, concise, specific, precise</a:t>
            </a:r>
          </a:p>
          <a:p>
            <a:r>
              <a:rPr lang="en-GB" sz="1900" dirty="0"/>
              <a:t>Avoid vague words like "flexible", "normally", "reasonable", "good", "most", "easy", "etc", "user-friendly"</a:t>
            </a:r>
            <a:endParaRPr lang="en-US" sz="19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9F796-639D-4027-96B3-5F22FA85B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51" r="30773" b="-1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723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Exercise:</a:t>
            </a:r>
            <a:br>
              <a:rPr lang="en-GB" dirty="0"/>
            </a:br>
            <a:r>
              <a:rPr lang="en-GB" dirty="0"/>
              <a:t>Fix the Requirement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3415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BAC9B-3341-0747-9B2A-9E6F8155D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GB" dirty="0"/>
              <a:t>Exercise: Fix the requirement</a:t>
            </a:r>
            <a:endParaRPr lang="en-US" dirty="0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7089B-44C3-DC47-8788-951AB5C34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5999"/>
            <a:ext cx="5388079" cy="4395355"/>
          </a:xfrm>
        </p:spPr>
        <p:txBody>
          <a:bodyPr>
            <a:normAutofit/>
          </a:bodyPr>
          <a:lstStyle/>
          <a:p>
            <a:r>
              <a:rPr lang="en-GB" sz="1800" dirty="0"/>
              <a:t>The following requirement is </a:t>
            </a:r>
            <a:r>
              <a:rPr lang="en-GB" sz="1800" b="1" dirty="0"/>
              <a:t>poorly written</a:t>
            </a:r>
            <a:r>
              <a:rPr lang="en-GB" sz="1800" dirty="0"/>
              <a:t>. Split it up into multiple well-written requirements:</a:t>
            </a:r>
          </a:p>
          <a:p>
            <a:r>
              <a:rPr lang="en-GB" sz="1800" dirty="0"/>
              <a:t>“The date of birth can be entered using a keyboard or mouse. If a keyboard is used then the date must be in the format '</a:t>
            </a:r>
            <a:r>
              <a:rPr lang="en-GB" sz="1800" dirty="0" err="1"/>
              <a:t>dd</a:t>
            </a:r>
            <a:r>
              <a:rPr lang="en-GB" sz="1800" dirty="0"/>
              <a:t>-mm-</a:t>
            </a:r>
            <a:r>
              <a:rPr lang="en-GB" sz="1800" dirty="0" err="1"/>
              <a:t>yyyy</a:t>
            </a:r>
            <a:r>
              <a:rPr lang="en-GB" sz="1800" dirty="0"/>
              <a:t>'. If a mouse is used a calendar button can be clicked which displays a calendar to select a date which is then put into the text box in the format '</a:t>
            </a:r>
            <a:r>
              <a:rPr lang="en-GB" sz="1800" dirty="0" err="1"/>
              <a:t>dd</a:t>
            </a:r>
            <a:r>
              <a:rPr lang="en-GB" sz="1800" dirty="0"/>
              <a:t> -mm-</a:t>
            </a:r>
            <a:r>
              <a:rPr lang="en-GB" sz="1800" dirty="0" err="1"/>
              <a:t>yyyy</a:t>
            </a:r>
            <a:r>
              <a:rPr lang="en-GB" sz="1800" dirty="0"/>
              <a:t>’.”</a:t>
            </a:r>
          </a:p>
          <a:p>
            <a:endParaRPr lang="en-GB" sz="1800" dirty="0"/>
          </a:p>
          <a:p>
            <a:r>
              <a:rPr lang="en-US" sz="1800" dirty="0">
                <a:hlinkClick r:id="rId2"/>
              </a:rPr>
              <a:t>https://app.tophat.com/login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Join: </a:t>
            </a:r>
            <a:r>
              <a:rPr lang="en-US" sz="1800" b="1" dirty="0"/>
              <a:t>147651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7E5B1B-618E-1146-99E0-360E32FED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41" y="3081310"/>
            <a:ext cx="5105445" cy="2080468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641" y="5328803"/>
            <a:ext cx="14478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399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BAC9B-3341-0747-9B2A-9E6F8155D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Exercise: Fix the requirement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7089B-44C3-DC47-8788-951AB5C34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Issues:</a:t>
            </a:r>
          </a:p>
          <a:p>
            <a:pPr lvl="1"/>
            <a:r>
              <a:rPr lang="en-GB" dirty="0"/>
              <a:t>The requirement is way too long and thus hard to understand</a:t>
            </a:r>
          </a:p>
          <a:p>
            <a:pPr lvl="1"/>
            <a:r>
              <a:rPr lang="en-GB" dirty="0"/>
              <a:t>The requirement combines different requirements into one</a:t>
            </a:r>
          </a:p>
          <a:p>
            <a:pPr lvl="2"/>
            <a:r>
              <a:rPr lang="en-GB" dirty="0"/>
              <a:t>keyboard entry</a:t>
            </a:r>
          </a:p>
          <a:p>
            <a:pPr lvl="2"/>
            <a:r>
              <a:rPr lang="en-GB" dirty="0"/>
              <a:t>mouse entry</a:t>
            </a:r>
          </a:p>
          <a:p>
            <a:pPr lvl="2"/>
            <a:r>
              <a:rPr lang="en-GB" dirty="0"/>
              <a:t>format of date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7E5B1B-618E-1146-99E0-360E32FED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689" y="5192269"/>
            <a:ext cx="3874508" cy="157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2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BAC9B-3341-0747-9B2A-9E6F8155D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Exercise: Fix the requirement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7089B-44C3-DC47-8788-951AB5C34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Example solution:</a:t>
            </a:r>
          </a:p>
          <a:p>
            <a:r>
              <a:rPr lang="en-GB" dirty="0"/>
              <a:t>The key is to split up the ideas of entering using a keyboard and using a calendar with a mouse. The format can also be considered as a separate requirement:</a:t>
            </a:r>
          </a:p>
          <a:p>
            <a:pPr lvl="1"/>
            <a:r>
              <a:rPr lang="en-GB" dirty="0"/>
              <a:t>The date of birth must be entered in the format '</a:t>
            </a:r>
            <a:r>
              <a:rPr lang="en-GB" dirty="0" err="1"/>
              <a:t>dd</a:t>
            </a:r>
            <a:r>
              <a:rPr lang="en-GB" dirty="0"/>
              <a:t>-mm-</a:t>
            </a:r>
            <a:r>
              <a:rPr lang="en-GB" dirty="0" err="1"/>
              <a:t>yyyy</a:t>
            </a:r>
            <a:r>
              <a:rPr lang="en-GB" dirty="0"/>
              <a:t>’.</a:t>
            </a:r>
          </a:p>
          <a:p>
            <a:pPr lvl="1"/>
            <a:r>
              <a:rPr lang="en-GB" dirty="0"/>
              <a:t>The date of birth can be entered by typing.</a:t>
            </a:r>
          </a:p>
          <a:p>
            <a:pPr lvl="1"/>
            <a:r>
              <a:rPr lang="en-GB" dirty="0"/>
              <a:t>The user can open a calendar to select their date of birth.</a:t>
            </a:r>
          </a:p>
          <a:p>
            <a:pPr lvl="1"/>
            <a:r>
              <a:rPr lang="en-GB" dirty="0"/>
              <a:t>Selecting a date using the calendar will show that date in the format '</a:t>
            </a:r>
            <a:r>
              <a:rPr lang="en-GB" dirty="0" err="1"/>
              <a:t>dd</a:t>
            </a:r>
            <a:r>
              <a:rPr lang="en-GB" dirty="0"/>
              <a:t>-mm-</a:t>
            </a:r>
            <a:r>
              <a:rPr lang="en-GB" dirty="0" err="1"/>
              <a:t>yyyy</a:t>
            </a:r>
            <a:r>
              <a:rPr lang="en-GB" dirty="0"/>
              <a:t>’.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7E5B1B-618E-1146-99E0-360E32FED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689" y="5192269"/>
            <a:ext cx="3874508" cy="157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565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184DF-3E62-B645-8357-9F66DEB3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C0A2D-E89D-D842-A818-445516E6B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867400" cy="358140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Rework your functional requirements based on the qualities of requirements discussed today (if needed).</a:t>
            </a:r>
          </a:p>
          <a:p>
            <a:r>
              <a:rPr lang="en-GB" dirty="0"/>
              <a:t>Based on the results of your quantitative and / or qualitative user studies you should now generate non-functional requirements for your group project</a:t>
            </a:r>
          </a:p>
          <a:p>
            <a:pPr lvl="1"/>
            <a:r>
              <a:rPr lang="en-GB" dirty="0"/>
              <a:t>Receive feedback on your progress during the surgeries</a:t>
            </a:r>
          </a:p>
          <a:p>
            <a:endParaRPr lang="en-US" dirty="0"/>
          </a:p>
          <a:p>
            <a:r>
              <a:rPr lang="en-US" dirty="0"/>
              <a:t>Lecture next week:</a:t>
            </a:r>
            <a:br>
              <a:rPr lang="en-US" dirty="0"/>
            </a:br>
            <a:r>
              <a:rPr lang="en-US" dirty="0"/>
              <a:t>Overview of UML;</a:t>
            </a:r>
            <a:br>
              <a:rPr lang="en-US" dirty="0"/>
            </a:br>
            <a:r>
              <a:rPr lang="en-US" dirty="0"/>
              <a:t>Use Case diagrams and descriptions</a:t>
            </a:r>
          </a:p>
        </p:txBody>
      </p:sp>
      <p:pic>
        <p:nvPicPr>
          <p:cNvPr id="24578" name="Picture 2" descr="Image result for screen bean">
            <a:extLst>
              <a:ext uri="{FF2B5EF4-FFF2-40B4-BE49-F238E27FC236}">
                <a16:creationId xmlns:a16="http://schemas.microsoft.com/office/drawing/2014/main" id="{4C7DF52C-B56F-DB44-9063-1EDE10C9E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62"/>
          <a:stretch/>
        </p:blipFill>
        <p:spPr bwMode="auto">
          <a:xfrm>
            <a:off x="7612260" y="10"/>
            <a:ext cx="457973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0228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DF5AD-A268-3D42-A028-E5A5AABD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/>
              <a:t>Additional reading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410" name="Picture 2" descr="Image result for sommerville software engineering">
            <a:extLst>
              <a:ext uri="{FF2B5EF4-FFF2-40B4-BE49-F238E27FC236}">
                <a16:creationId xmlns:a16="http://schemas.microsoft.com/office/drawing/2014/main" id="{1AF1A6CF-08FD-6A41-8767-E16B174D8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2" r="3" b="3"/>
          <a:stretch/>
        </p:blipFill>
        <p:spPr bwMode="auto">
          <a:xfrm>
            <a:off x="1851358" y="645106"/>
            <a:ext cx="4861470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295F5-67F3-A940-9366-A72EE8242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GB"/>
              <a:t>Ian Sommerville, Software Engineering</a:t>
            </a:r>
          </a:p>
          <a:p>
            <a:pPr lvl="1"/>
            <a:r>
              <a:rPr lang="en-GB"/>
              <a:t>Chapter 4 Requirements Engineering</a:t>
            </a:r>
          </a:p>
        </p:txBody>
      </p:sp>
    </p:spTree>
    <p:extLst>
      <p:ext uri="{BB962C8B-B14F-4D97-AF65-F5344CB8AC3E}">
        <p14:creationId xmlns:p14="http://schemas.microsoft.com/office/powerpoint/2010/main" val="30683029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D36FF3-A496-174F-9172-52DC875E7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8F93F-EC65-984B-88D5-ECBD064F2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sz="2800" dirty="0"/>
              <a:t>Dr. Matthias Heintz</a:t>
            </a:r>
          </a:p>
          <a:p>
            <a:pPr lvl="1"/>
            <a:r>
              <a:rPr lang="en-US" sz="2800" dirty="0">
                <a:hlinkClick r:id="rId2"/>
              </a:rPr>
              <a:t>mmh21@leicester.ac.uk</a:t>
            </a:r>
            <a:endParaRPr lang="en-US" sz="2800" dirty="0"/>
          </a:p>
          <a:p>
            <a:pPr lvl="1"/>
            <a:r>
              <a:rPr lang="en-US" sz="2800" dirty="0"/>
              <a:t>Microsoft Teams</a:t>
            </a:r>
          </a:p>
          <a:p>
            <a:pPr lvl="1"/>
            <a:r>
              <a:rPr lang="en-US" sz="2800" dirty="0"/>
              <a:t>Office 613</a:t>
            </a:r>
            <a:br>
              <a:rPr lang="en-US" sz="2800" dirty="0"/>
            </a:br>
            <a:r>
              <a:rPr lang="en-US" sz="2800" dirty="0"/>
              <a:t>in Ken Edwards Building</a:t>
            </a:r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2" descr="Image result for question">
            <a:extLst>
              <a:ext uri="{FF2B5EF4-FFF2-40B4-BE49-F238E27FC236}">
                <a16:creationId xmlns:a16="http://schemas.microsoft.com/office/drawing/2014/main" id="{3773A744-D25C-FC48-989D-69EB0F55A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0"/>
          <a:stretch/>
        </p:blipFill>
        <p:spPr bwMode="auto">
          <a:xfrm>
            <a:off x="7612260" y="10"/>
            <a:ext cx="457973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university of leicester logo">
            <a:extLst>
              <a:ext uri="{FF2B5EF4-FFF2-40B4-BE49-F238E27FC236}">
                <a16:creationId xmlns:a16="http://schemas.microsoft.com/office/drawing/2014/main" id="{5CB7E5AA-438D-5D4E-BC72-A32CB41FB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42" y="5466528"/>
            <a:ext cx="3371850" cy="89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192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C5D1-27C5-F24B-AAE6-E1F143246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Schedule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BD9DAD-B678-4882-BCEE-81B8F3DC4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35" y="2509619"/>
            <a:ext cx="10850489" cy="3134162"/>
          </a:xfrm>
          <a:prstGeom prst="rect">
            <a:avLst/>
          </a:prstGeom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7308833D-364C-40D3-82DB-616590007DE3}"/>
              </a:ext>
            </a:extLst>
          </p:cNvPr>
          <p:cNvSpPr/>
          <p:nvPr/>
        </p:nvSpPr>
        <p:spPr>
          <a:xfrm>
            <a:off x="1605001" y="3186630"/>
            <a:ext cx="7889873" cy="3251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997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CB83-DBD6-3242-AD79-EEF76DFC6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1FF92-DB1D-AE4D-95E0-FDB4CC888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At the end of the lecture you will:</a:t>
            </a:r>
          </a:p>
          <a:p>
            <a:pPr lvl="1"/>
            <a:r>
              <a:rPr lang="en-GB" dirty="0"/>
              <a:t>Explain what non-functional requirements are</a:t>
            </a:r>
          </a:p>
          <a:p>
            <a:pPr lvl="1"/>
            <a:r>
              <a:rPr lang="en-GB" dirty="0"/>
              <a:t>List four characteristics of a good written requirement</a:t>
            </a:r>
          </a:p>
          <a:p>
            <a:pPr lvl="1"/>
            <a:r>
              <a:rPr lang="en-GB" dirty="0"/>
              <a:t>Identify problems with requirements and fix them </a:t>
            </a:r>
          </a:p>
        </p:txBody>
      </p:sp>
    </p:spTree>
    <p:extLst>
      <p:ext uri="{BB962C8B-B14F-4D97-AF65-F5344CB8AC3E}">
        <p14:creationId xmlns:p14="http://schemas.microsoft.com/office/powerpoint/2010/main" val="889255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B9E0F-3CA8-9945-848F-D8E0A14CE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GB" dirty="0"/>
              <a:t>Group coursework in CO1106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87562-18AA-7140-ADC4-FA9558A4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6598917" cy="3581400"/>
          </a:xfrm>
        </p:spPr>
        <p:txBody>
          <a:bodyPr>
            <a:normAutofit/>
          </a:bodyPr>
          <a:lstStyle/>
          <a:p>
            <a:r>
              <a:rPr lang="en-GB" dirty="0"/>
              <a:t>Main group project</a:t>
            </a:r>
          </a:p>
          <a:p>
            <a:pPr lvl="1"/>
            <a:r>
              <a:rPr lang="en-GB" b="1" dirty="0"/>
              <a:t>Part 1 (50% - due 23rd February)</a:t>
            </a:r>
          </a:p>
          <a:p>
            <a:pPr lvl="2"/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description (10%)</a:t>
            </a:r>
          </a:p>
          <a:p>
            <a:pPr lvl="2"/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Quantitative and qualitative studies (10%)</a:t>
            </a:r>
          </a:p>
          <a:p>
            <a:pPr lvl="2"/>
            <a:r>
              <a:rPr lang="en-GB" sz="2000" b="1" dirty="0"/>
              <a:t>Written requirements (20%)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Use Case UML Diagram and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Use Case Description</a:t>
            </a:r>
            <a:r>
              <a:rPr lang="en-GB" sz="2000" dirty="0">
                <a:solidFill>
                  <a:schemeClr val="tx1"/>
                </a:solidFill>
              </a:rPr>
              <a:t> (10%)</a:t>
            </a:r>
          </a:p>
          <a:p>
            <a:pPr lvl="1"/>
            <a:r>
              <a:rPr lang="en-GB" dirty="0"/>
              <a:t>Part 2 (10% - due 27th March)</a:t>
            </a:r>
          </a:p>
          <a:p>
            <a:pPr lvl="2"/>
            <a:r>
              <a:rPr lang="en-GB" sz="2000" dirty="0">
                <a:solidFill>
                  <a:schemeClr val="tx1"/>
                </a:solidFill>
              </a:rPr>
              <a:t>Effective usage of git version control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342434E8-6B99-4B7F-9AAE-4138886895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17" r="4741" b="2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93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Group Coursework Part 1 - Task 3</a:t>
            </a:r>
            <a:br>
              <a:rPr lang="en-GB" sz="2800" dirty="0"/>
            </a:br>
            <a:r>
              <a:rPr lang="en-GB" sz="2800" dirty="0"/>
              <a:t>Written requirements</a:t>
            </a:r>
            <a:br>
              <a:rPr lang="en-GB" sz="2800" dirty="0"/>
            </a:br>
            <a:r>
              <a:rPr lang="en-GB" sz="2800" dirty="0"/>
              <a:t>(20% of module marks)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Overview</a:t>
            </a:r>
          </a:p>
          <a:p>
            <a:pPr marL="530352" lvl="1" indent="0">
              <a:buNone/>
            </a:pPr>
            <a:r>
              <a:rPr lang="en-GB" dirty="0"/>
              <a:t>You must produce between 1 and 2 pages of written requirements [functional (10%) and non-functional (10%) requirements] that describe, in detail, one or more of the key distinct features of your application (i.e. for example not the login process, but functionality that is specific for your project).</a:t>
            </a:r>
          </a:p>
        </p:txBody>
      </p:sp>
    </p:spTree>
    <p:extLst>
      <p:ext uri="{BB962C8B-B14F-4D97-AF65-F5344CB8AC3E}">
        <p14:creationId xmlns:p14="http://schemas.microsoft.com/office/powerpoint/2010/main" val="350879101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3101</Words>
  <Application>Microsoft Office PowerPoint</Application>
  <PresentationFormat>Widescreen</PresentationFormat>
  <Paragraphs>348</Paragraphs>
  <Slides>57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73" baseType="lpstr">
      <vt:lpstr>Alice</vt:lpstr>
      <vt:lpstr>Alice Bold</vt:lpstr>
      <vt:lpstr>Arial</vt:lpstr>
      <vt:lpstr>Calibri</vt:lpstr>
      <vt:lpstr>DM Sans</vt:lpstr>
      <vt:lpstr>Franklin Gothic Book</vt:lpstr>
      <vt:lpstr>Futura</vt:lpstr>
      <vt:lpstr>Futura Medium</vt:lpstr>
      <vt:lpstr>Holiday</vt:lpstr>
      <vt:lpstr>Loubag</vt:lpstr>
      <vt:lpstr>Mokoto</vt:lpstr>
      <vt:lpstr>Montserrat</vt:lpstr>
      <vt:lpstr>Montserrat Bold Italics</vt:lpstr>
      <vt:lpstr>Wingdings</vt:lpstr>
      <vt:lpstr>Crop</vt:lpstr>
      <vt:lpstr>Office Theme</vt:lpstr>
      <vt:lpstr>TopHat activities</vt:lpstr>
      <vt:lpstr>PowerPoint Presentation</vt:lpstr>
      <vt:lpstr>PowerPoint Presentation</vt:lpstr>
      <vt:lpstr>PowerPoint Presentation</vt:lpstr>
      <vt:lpstr>Non-Functional Requirements</vt:lpstr>
      <vt:lpstr>Schedule</vt:lpstr>
      <vt:lpstr>Session objectives</vt:lpstr>
      <vt:lpstr>Group coursework in CO1106</vt:lpstr>
      <vt:lpstr>Group Coursework Part 1 - Task 3 Written requirements (20% of module marks)</vt:lpstr>
      <vt:lpstr>Instructions </vt:lpstr>
      <vt:lpstr>Marking rubric</vt:lpstr>
      <vt:lpstr>Reminder: Functional and non-functional requirements</vt:lpstr>
      <vt:lpstr>Non-Functional Requirements</vt:lpstr>
      <vt:lpstr>Non-functional requirements</vt:lpstr>
      <vt:lpstr>Non-functional requirements - Examples</vt:lpstr>
      <vt:lpstr>Types of nonfunctional requirement </vt:lpstr>
      <vt:lpstr>Non-functional requirements implementation</vt:lpstr>
      <vt:lpstr>Metrics for specifying non-functional requirements</vt:lpstr>
      <vt:lpstr>Reminder: User stories (expenses)</vt:lpstr>
      <vt:lpstr>Reminder: User stories (expenses)</vt:lpstr>
      <vt:lpstr>From User Story to Non-Functional Requirements</vt:lpstr>
      <vt:lpstr>From User Stories (User Requirements) to Functional Requirements (System Requirements)</vt:lpstr>
      <vt:lpstr>Written System Requirements</vt:lpstr>
      <vt:lpstr>Written requirements</vt:lpstr>
      <vt:lpstr>Good Written Requirements</vt:lpstr>
      <vt:lpstr>The birthday calculator</vt:lpstr>
      <vt:lpstr>High-level description</vt:lpstr>
      <vt:lpstr>To be complete we need to describe:</vt:lpstr>
      <vt:lpstr>To be complete we need to describe...</vt:lpstr>
      <vt:lpstr>Let's write some requirements for this…</vt:lpstr>
      <vt:lpstr>Which is the best requirement?</vt:lpstr>
      <vt:lpstr>Qualities of Written Requirements</vt:lpstr>
      <vt:lpstr>What makes a good written requirement?</vt:lpstr>
      <vt:lpstr>What makes a good written requirement</vt:lpstr>
      <vt:lpstr>Good requirements are: testable (unambiguous)</vt:lpstr>
      <vt:lpstr>Which are testable? (unambiguous)</vt:lpstr>
      <vt:lpstr>Which are testable? (unambiguous)</vt:lpstr>
      <vt:lpstr>Good requirements are: clear (understandable)</vt:lpstr>
      <vt:lpstr>Which are clear? (understandable)</vt:lpstr>
      <vt:lpstr>Which are clear? (understandable)</vt:lpstr>
      <vt:lpstr>Notes about clarity</vt:lpstr>
      <vt:lpstr>Necessary</vt:lpstr>
      <vt:lpstr>Necessary</vt:lpstr>
      <vt:lpstr>Any of these not needed?</vt:lpstr>
      <vt:lpstr>Any of these not needed?</vt:lpstr>
      <vt:lpstr>Attainable / Realistic</vt:lpstr>
      <vt:lpstr>Attainable / Realistic</vt:lpstr>
      <vt:lpstr>Are these attainable?</vt:lpstr>
      <vt:lpstr>Are these attainable?</vt:lpstr>
      <vt:lpstr>Summary on writing requirements</vt:lpstr>
      <vt:lpstr>Exercise: Fix the Requirement</vt:lpstr>
      <vt:lpstr>Exercise: Fix the requirement</vt:lpstr>
      <vt:lpstr>Exercise: Fix the requirement</vt:lpstr>
      <vt:lpstr>Exercise: Fix the requirement</vt:lpstr>
      <vt:lpstr>What’s next?</vt:lpstr>
      <vt:lpstr>Additional reading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Written Requirements</dc:title>
  <dc:creator>Drake, John (Dr.)</dc:creator>
  <cp:lastModifiedBy>Heintz, Matthias (Dr.)</cp:lastModifiedBy>
  <cp:revision>49</cp:revision>
  <dcterms:created xsi:type="dcterms:W3CDTF">2020-02-03T14:41:49Z</dcterms:created>
  <dcterms:modified xsi:type="dcterms:W3CDTF">2024-01-30T10:24:25Z</dcterms:modified>
</cp:coreProperties>
</file>